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x-msvide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1" r:id="rId4"/>
    <p:sldId id="262" r:id="rId5"/>
    <p:sldId id="263" r:id="rId6"/>
    <p:sldId id="281" r:id="rId7"/>
    <p:sldId id="28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  <p:sldId id="280" r:id="rId22"/>
    <p:sldId id="283" r:id="rId2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42"/>
    <p:restoredTop sz="94640"/>
  </p:normalViewPr>
  <p:slideViewPr>
    <p:cSldViewPr snapToGrid="0" snapToObjects="1">
      <p:cViewPr varScale="1">
        <p:scale>
          <a:sx n="80" d="100"/>
          <a:sy n="80" d="100"/>
        </p:scale>
        <p:origin x="200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552FB-E3BD-AA42-BB9C-0CF81690EC27}" type="datetimeFigureOut">
              <a:rPr kumimoji="1" lang="ja-JP" altLang="en-US" smtClean="0"/>
              <a:t>2016/9/1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6A221-B004-9349-9296-39A2AEAADC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CEReS</a:t>
            </a:r>
            <a:r>
              <a:rPr kumimoji="1" lang="ja-JP" altLang="en-US" dirty="0" smtClean="0"/>
              <a:t>が提供した画像から毎日新聞の「ひまわり</a:t>
            </a:r>
            <a:r>
              <a:rPr kumimoji="1" lang="en-US" altLang="ja-JP" dirty="0" smtClean="0"/>
              <a:t>Eye</a:t>
            </a:r>
            <a:r>
              <a:rPr kumimoji="1" lang="ja-JP" altLang="en-US" dirty="0" smtClean="0"/>
              <a:t>」に掲載された可視画像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221-B004-9349-9296-39A2AEAADC8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 13 (10.4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の輝度温度から　（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273.15K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以下をカットした画像）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221-B004-9349-9296-39A2AEAADC8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1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以下１０枚はビデオ再生ができない場合の予備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6A221-B004-9349-9296-39A2AEAADC8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D1B87C-463E-1549-9076-8592B12582D6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5121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5A1E5E-C386-6F48-837D-F183E76A0D38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2662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C64CA3-FCDD-7848-B888-F76A6A6F4FE2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232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8652F-F601-154A-946B-A7492ACC44AB}" type="datetimeFigureOut">
              <a:rPr lang="ja-JP" altLang="en-US" smtClean="0"/>
              <a:t>2016/9/1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043902"/>
            <a:ext cx="8229600" cy="5398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114846" y="6442446"/>
            <a:ext cx="571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C44D3-24F3-DD40-B48C-477271368FC7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メイリオ"/>
          <a:ea typeface="メイリオ"/>
          <a:cs typeface="メイリオ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6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4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690440"/>
            <a:ext cx="8073886" cy="2425945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Proposal of observation framework with HImawari-8 and GCOM-C for biomass burning monitoring.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1800" dirty="0"/>
              <a:t>アジア域のバイオマスバーニングモニタリング</a:t>
            </a:r>
            <a:r>
              <a:rPr lang="ja-JP" altLang="en-US" sz="1800" dirty="0" smtClean="0"/>
              <a:t>に向けて</a:t>
            </a:r>
            <a:endParaRPr lang="ja-JP" altLang="en-US" sz="1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Koji </a:t>
            </a:r>
            <a:r>
              <a:rPr lang="en-US" altLang="ja-JP" sz="2000" dirty="0" err="1" smtClean="0"/>
              <a:t>Kajiwara</a:t>
            </a:r>
            <a:r>
              <a:rPr lang="en-US" altLang="ja-JP" sz="2000" dirty="0" smtClean="0"/>
              <a:t>, Yoshiaki Honda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en-US" altLang="ja-JP" sz="2000" dirty="0" smtClean="0"/>
              <a:t>Center for Environmental Remote Sensing, Chiba University</a:t>
            </a:r>
            <a:endParaRPr lang="ja-JP" alt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7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998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6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50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5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851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図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4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835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3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8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3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946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2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7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1" y="796376"/>
            <a:ext cx="5484745" cy="59066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94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Water </a:t>
            </a:r>
            <a:r>
              <a:rPr lang="en-US" altLang="ja-JP" dirty="0" smtClean="0"/>
              <a:t>Stress </a:t>
            </a:r>
            <a:r>
              <a:rPr lang="en-US" altLang="ja-JP" dirty="0"/>
              <a:t>I</a:t>
            </a:r>
            <a:r>
              <a:rPr lang="en-US" altLang="ja-JP" dirty="0" smtClean="0"/>
              <a:t>ndex of </a:t>
            </a:r>
            <a:r>
              <a:rPr lang="en-US" altLang="ja-JP" dirty="0"/>
              <a:t>the GCOM-C algorithm.</a:t>
            </a:r>
            <a:endParaRPr kumimoji="1" lang="ja-JP" altLang="en-US" dirty="0"/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8" y="1177637"/>
            <a:ext cx="8045283" cy="4987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7259782" y="5070764"/>
            <a:ext cx="55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WSI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5644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1" y="3918601"/>
            <a:ext cx="7837920" cy="293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95841" y="140041"/>
            <a:ext cx="8750880" cy="39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696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9pPr>
          </a:lstStyle>
          <a:p>
            <a:r>
              <a:rPr lang="en-US" altLang="ja-JP" sz="3266" b="1" dirty="0"/>
              <a:t>Water stress detection method</a:t>
            </a:r>
          </a:p>
          <a:p>
            <a:r>
              <a:rPr lang="en-US" altLang="ja-JP" sz="2540" b="1" dirty="0" smtClean="0"/>
              <a:t>Compensated </a:t>
            </a:r>
            <a:r>
              <a:rPr lang="en-US" altLang="ja-JP" sz="2540" b="1" dirty="0"/>
              <a:t>Day Night </a:t>
            </a:r>
            <a:r>
              <a:rPr lang="en-US" altLang="ja-JP" sz="2540" b="1" dirty="0" smtClean="0"/>
              <a:t>Temperature-difference</a:t>
            </a:r>
            <a:endParaRPr lang="en-US" altLang="ja-JP" sz="2540" b="1" dirty="0"/>
          </a:p>
          <a:p>
            <a:endParaRPr lang="en-US" altLang="ja-JP" sz="2540" b="1" dirty="0"/>
          </a:p>
          <a:p>
            <a:endParaRPr lang="en-US" altLang="ja-JP" sz="2540" b="1" dirty="0"/>
          </a:p>
          <a:p>
            <a:r>
              <a:rPr lang="en-US" altLang="ja-JP" sz="1996" b="1" i="1" dirty="0" err="1"/>
              <a:t>T</a:t>
            </a:r>
            <a:r>
              <a:rPr lang="en-US" altLang="ja-JP" sz="1996" b="1" i="1" baseline="-33000" dirty="0" err="1"/>
              <a:t>day</a:t>
            </a:r>
            <a:r>
              <a:rPr lang="en-US" altLang="ja-JP" sz="1996" b="1" dirty="0"/>
              <a:t>: Daytime land surface temperature</a:t>
            </a:r>
          </a:p>
          <a:p>
            <a:r>
              <a:rPr lang="en-US" altLang="ja-JP" sz="1996" b="1" i="1" dirty="0" err="1"/>
              <a:t>T</a:t>
            </a:r>
            <a:r>
              <a:rPr lang="en-US" altLang="ja-JP" sz="1996" b="1" i="1" baseline="-33000" dirty="0" err="1"/>
              <a:t>night</a:t>
            </a:r>
            <a:r>
              <a:rPr lang="en-US" altLang="ja-JP" sz="1996" b="1" dirty="0"/>
              <a:t>: Nighttime land surface temperature</a:t>
            </a:r>
          </a:p>
          <a:p>
            <a:r>
              <a:rPr lang="en-US" altLang="ja-JP" sz="1996" b="1" dirty="0"/>
              <a:t>(</a:t>
            </a:r>
            <a:r>
              <a:rPr lang="en-US" altLang="ja-JP" sz="1996" b="1" i="1" dirty="0" err="1"/>
              <a:t>T</a:t>
            </a:r>
            <a:r>
              <a:rPr lang="en-US" altLang="ja-JP" sz="1996" b="1" i="1" baseline="-33000" dirty="0" err="1"/>
              <a:t>night</a:t>
            </a:r>
            <a:r>
              <a:rPr lang="en-US" altLang="ja-JP" sz="1996" b="1" dirty="0"/>
              <a:t> – 273.15): When less than or equal to 0, the value is set to 0. </a:t>
            </a:r>
          </a:p>
          <a:p>
            <a:endParaRPr lang="en-US" altLang="ja-JP" sz="2540" b="1" dirty="0"/>
          </a:p>
          <a:p>
            <a:r>
              <a:rPr lang="en-US" altLang="ja-JP" sz="2540" b="1" dirty="0"/>
              <a:t>CDNT has closed relationship with latent heat flux.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612176"/>
              </p:ext>
            </p:extLst>
          </p:nvPr>
        </p:nvGraphicFramePr>
        <p:xfrm>
          <a:off x="757550" y="1273321"/>
          <a:ext cx="6609600" cy="5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5" imgW="7287120" imgH="556560" progId="">
                  <p:embed/>
                </p:oleObj>
              </mc:Choice>
              <mc:Fallback>
                <p:oleObj r:id="rId5" imgW="7287120" imgH="556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550" y="1273321"/>
                        <a:ext cx="6609600" cy="504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663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533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Fire Monitoring of the Asian region by </a:t>
            </a:r>
            <a:r>
              <a:rPr lang="en-US" altLang="ja-JP" dirty="0" smtClean="0"/>
              <a:t>Himawari-8 and </a:t>
            </a:r>
            <a:r>
              <a:rPr lang="en-US" altLang="ja-JP" dirty="0"/>
              <a:t>GCOM-C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59976" y="3228360"/>
            <a:ext cx="48654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Detecting fire region using high frequency time series TIR data / precise geometric corrected data.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0302" y="3425240"/>
            <a:ext cx="19252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HotSpotDetection</a:t>
            </a:r>
            <a:r>
              <a:rPr kumimoji="1" lang="en-US" altLang="ja-JP" dirty="0" smtClean="0"/>
              <a:t> 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0302" y="1738493"/>
            <a:ext cx="212757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Drought detection </a:t>
            </a:r>
            <a:r>
              <a:rPr lang="en-US" altLang="ja-JP" dirty="0"/>
              <a:t>of vegetation region by </a:t>
            </a:r>
            <a:r>
              <a:rPr lang="en-US" altLang="ja-JP" dirty="0" smtClean="0"/>
              <a:t>Water Stress Trend </a:t>
            </a:r>
            <a:r>
              <a:rPr lang="en-US" altLang="ja-JP" dirty="0"/>
              <a:t>index </a:t>
            </a:r>
            <a:r>
              <a:rPr lang="en-US" altLang="ja-JP" dirty="0" smtClean="0"/>
              <a:t>(WSI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0302" y="4227502"/>
            <a:ext cx="778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Improve the GCOM-C algorithm for high-frequency time-series data </a:t>
            </a:r>
            <a:r>
              <a:rPr lang="en-US" altLang="ja-JP"/>
              <a:t>of </a:t>
            </a:r>
            <a:r>
              <a:rPr lang="en-US" altLang="ja-JP" smtClean="0"/>
              <a:t>Himwari-8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31503" y="1876992"/>
            <a:ext cx="5555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Land Cover data 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GCOM</a:t>
            </a:r>
            <a:r>
              <a:rPr kumimoji="1" lang="ja-JP" altLang="en-US" dirty="0" smtClean="0"/>
              <a:t>ー</a:t>
            </a:r>
            <a:r>
              <a:rPr kumimoji="1" lang="en-US" altLang="ja-JP" dirty="0" smtClean="0"/>
              <a:t>C Product</a:t>
            </a:r>
            <a:endParaRPr kumimoji="1"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Solar radiation data</a:t>
            </a:r>
            <a:r>
              <a:rPr lang="ja-JP" altLang="en-US" dirty="0" smtClean="0"/>
              <a:t>：</a:t>
            </a:r>
            <a:r>
              <a:rPr lang="en-US" altLang="ja-JP" dirty="0" smtClean="0"/>
              <a:t>H8 product developed by </a:t>
            </a:r>
            <a:r>
              <a:rPr lang="en-US" altLang="ja-JP" dirty="0" err="1" smtClean="0"/>
              <a:t>Dr.Takenaka</a:t>
            </a:r>
            <a:r>
              <a:rPr lang="en-US" altLang="ja-JP" dirty="0" smtClean="0"/>
              <a:t> JAXA/EORC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50330" y="4966962"/>
            <a:ext cx="640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Algorithm is verified by the pasture filtrate forest area of Australia.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4080" y="5751703"/>
            <a:ext cx="739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High-frequency time-series data </a:t>
            </a:r>
            <a:r>
              <a:rPr lang="en-US" altLang="ja-JP" dirty="0" smtClean="0"/>
              <a:t>should be processed </a:t>
            </a:r>
            <a:r>
              <a:rPr lang="en-US" altLang="ja-JP" dirty="0"/>
              <a:t>in </a:t>
            </a:r>
            <a:r>
              <a:rPr lang="en-US" altLang="ja-JP" dirty="0" smtClean="0"/>
              <a:t>Japan-side server.</a:t>
            </a:r>
          </a:p>
          <a:p>
            <a:r>
              <a:rPr lang="en-US" altLang="ja-JP" dirty="0" smtClean="0"/>
              <a:t>The</a:t>
            </a:r>
            <a:r>
              <a:rPr lang="en-US" altLang="ja-JP" dirty="0"/>
              <a:t> product </a:t>
            </a:r>
            <a:r>
              <a:rPr lang="en-US" altLang="ja-JP" dirty="0" smtClean="0"/>
              <a:t>of EW and/or fire maps will be distributed to </a:t>
            </a:r>
            <a:r>
              <a:rPr lang="en-US" altLang="ja-JP" dirty="0"/>
              <a:t>Asian </a:t>
            </a:r>
            <a:r>
              <a:rPr lang="en-US" altLang="ja-JP" dirty="0" smtClean="0"/>
              <a:t>countries.</a:t>
            </a:r>
            <a:endParaRPr lang="ja-JP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" y="65161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1" y="65161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40" y="65161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60" y="65161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80" y="65161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" y="182916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1" y="182916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1" y="182916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80" y="182916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01" y="182916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" y="359172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01" y="359172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1" y="359172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80" y="3591720"/>
            <a:ext cx="1728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91679" y="5486761"/>
            <a:ext cx="7045921" cy="104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66421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9pPr>
          </a:lstStyle>
          <a:p>
            <a:r>
              <a:rPr lang="en-US" altLang="ja-JP" sz="2400" b="1" dirty="0"/>
              <a:t>WSI </a:t>
            </a:r>
            <a:r>
              <a:rPr lang="en-US" altLang="ja-JP" sz="2400" b="1" dirty="0" smtClean="0"/>
              <a:t>of the </a:t>
            </a:r>
            <a:r>
              <a:rPr lang="en-US" altLang="ja-JP" sz="2400" b="1" dirty="0"/>
              <a:t>forest area of southeastern Australia </a:t>
            </a:r>
            <a:r>
              <a:rPr lang="en-US" altLang="ja-JP" sz="2400" b="1" dirty="0" smtClean="0"/>
              <a:t>Coast of DOY 289.</a:t>
            </a:r>
            <a:r>
              <a:rPr lang="ja-JP" altLang="en-US" sz="2400" b="1" dirty="0" smtClean="0"/>
              <a:t>　</a:t>
            </a:r>
            <a:r>
              <a:rPr lang="en-US" altLang="ja-JP" sz="2400" b="1" dirty="0" smtClean="0"/>
              <a:t>(using MOD11C2 </a:t>
            </a:r>
            <a:r>
              <a:rPr lang="en-US" altLang="ja-JP" sz="2400" b="1" dirty="0"/>
              <a:t>ver. </a:t>
            </a:r>
            <a:r>
              <a:rPr lang="en-US" altLang="ja-JP" sz="2400" b="1" dirty="0" smtClean="0"/>
              <a:t>005)</a:t>
            </a:r>
            <a:endParaRPr lang="en-US" altLang="ja-JP" sz="2400" b="1" dirty="0" smtClean="0"/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41" y="3560040"/>
            <a:ext cx="659520" cy="32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円/楕円 17"/>
          <p:cNvSpPr>
            <a:spLocks noChangeAspect="1"/>
          </p:cNvSpPr>
          <p:nvPr/>
        </p:nvSpPr>
        <p:spPr>
          <a:xfrm rot="1417740">
            <a:off x="4725663" y="-14546"/>
            <a:ext cx="360000" cy="84205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 rot="1417740">
            <a:off x="4733043" y="3461526"/>
            <a:ext cx="360000" cy="84205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 rot="1417740">
            <a:off x="6535741" y="3576815"/>
            <a:ext cx="360000" cy="84205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 rot="1417740">
            <a:off x="4632941" y="1832254"/>
            <a:ext cx="360000" cy="84205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 rot="1417740">
            <a:off x="2815316" y="1842245"/>
            <a:ext cx="360000" cy="84205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835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81" y="3660840"/>
            <a:ext cx="3918240" cy="251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3632041"/>
            <a:ext cx="4572000" cy="257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6205321"/>
            <a:ext cx="519264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8420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9pPr>
          </a:lstStyle>
          <a:p>
            <a:pPr algn="ctr"/>
            <a:r>
              <a:rPr lang="en-US" altLang="ja-JP" sz="1996" b="1"/>
              <a:t>New south wales rural fire service map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49492" y="311510"/>
            <a:ext cx="8294400" cy="266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77393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2903" b="1" dirty="0">
                <a:latin typeface="IPAexゴシック" charset="0"/>
              </a:rPr>
              <a:t>Drought in Australia</a:t>
            </a:r>
          </a:p>
          <a:p>
            <a:pPr>
              <a:lnSpc>
                <a:spcPct val="90000"/>
              </a:lnSpc>
            </a:pPr>
            <a:r>
              <a:rPr lang="ja-JP" altLang="ja-JP" sz="2903" b="1" dirty="0">
                <a:latin typeface="IPAexゴシック" charset="0"/>
              </a:rPr>
              <a:t>・</a:t>
            </a:r>
            <a:r>
              <a:rPr lang="en-US" altLang="ja-JP" sz="2903" b="1" dirty="0">
                <a:latin typeface="IPAexゴシック" charset="0"/>
              </a:rPr>
              <a:t>2002-2003</a:t>
            </a:r>
          </a:p>
          <a:p>
            <a:pPr>
              <a:lnSpc>
                <a:spcPct val="90000"/>
              </a:lnSpc>
            </a:pPr>
            <a:r>
              <a:rPr lang="ja-JP" altLang="ja-JP" sz="2903" b="1" dirty="0">
                <a:latin typeface="IPAexゴシック" charset="0"/>
              </a:rPr>
              <a:t>・</a:t>
            </a:r>
            <a:r>
              <a:rPr lang="en-US" altLang="ja-JP" sz="2903" b="1" dirty="0">
                <a:latin typeface="IPAexゴシック" charset="0"/>
              </a:rPr>
              <a:t>2006-2007</a:t>
            </a:r>
          </a:p>
          <a:p>
            <a:pPr>
              <a:lnSpc>
                <a:spcPct val="90000"/>
              </a:lnSpc>
            </a:pPr>
            <a:endParaRPr lang="en-US" altLang="ja-JP" sz="2903" b="1" dirty="0">
              <a:latin typeface="IPAexゴシック" charset="0"/>
            </a:endParaRPr>
          </a:p>
          <a:p>
            <a:pPr>
              <a:lnSpc>
                <a:spcPct val="90000"/>
              </a:lnSpc>
            </a:pPr>
            <a:r>
              <a:rPr lang="en-US" altLang="ja-JP" sz="2903" b="1" dirty="0">
                <a:latin typeface="IPAexゴシック" charset="0"/>
              </a:rPr>
              <a:t>Large-scale forest fires of October 2013 in Sydney suburbs</a:t>
            </a:r>
            <a:r>
              <a:rPr lang="en-US" altLang="ja-JP" sz="2903" b="1" dirty="0" smtClean="0">
                <a:latin typeface="IPAexゴシック" charset="0"/>
              </a:rPr>
              <a:t>.</a:t>
            </a:r>
            <a:endParaRPr lang="en-US" altLang="ja-JP" sz="2903" b="1" dirty="0">
              <a:latin typeface="IPAexゴシック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16582" y="6084657"/>
            <a:ext cx="519264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58420" rIns="81638" bIns="4081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VL Pゴシック" charset="0"/>
                <a:cs typeface="VL Pゴシック" charset="0"/>
              </a:defRPr>
            </a:lvl9pPr>
          </a:lstStyle>
          <a:p>
            <a:pPr algn="ctr"/>
            <a:r>
              <a:rPr lang="en-US" altLang="ja-JP" sz="1996" b="1" dirty="0" smtClean="0"/>
              <a:t>MODIS True color image</a:t>
            </a:r>
          </a:p>
          <a:p>
            <a:pPr algn="ctr"/>
            <a:r>
              <a:rPr lang="en-US" altLang="ja-JP" sz="1996" b="1" dirty="0" smtClean="0"/>
              <a:t>17 Oct. 2013</a:t>
            </a:r>
            <a:endParaRPr lang="en-US" altLang="ja-JP" sz="1996" b="1" dirty="0"/>
          </a:p>
        </p:txBody>
      </p:sp>
    </p:spTree>
    <p:extLst>
      <p:ext uri="{BB962C8B-B14F-4D97-AF65-F5344CB8AC3E}">
        <p14:creationId xmlns:p14="http://schemas.microsoft.com/office/powerpoint/2010/main" val="599500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533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Future development of the land Products by </a:t>
            </a:r>
            <a:r>
              <a:rPr lang="en-US" altLang="ja-JP" dirty="0" smtClean="0"/>
              <a:t>HImawari-8 and </a:t>
            </a:r>
            <a:r>
              <a:rPr lang="en-US" altLang="ja-JP" dirty="0"/>
              <a:t>GCOM-C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28327" y="3123170"/>
            <a:ext cx="7259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Early </a:t>
            </a:r>
            <a:r>
              <a:rPr lang="en-US" altLang="ja-JP" dirty="0" smtClean="0"/>
              <a:t>Warning </a:t>
            </a:r>
            <a:r>
              <a:rPr lang="en-US" altLang="ja-JP" dirty="0"/>
              <a:t>information </a:t>
            </a:r>
            <a:r>
              <a:rPr lang="en-US" altLang="ja-JP" dirty="0" smtClean="0"/>
              <a:t>of</a:t>
            </a:r>
            <a:r>
              <a:rPr lang="en-US" altLang="ja-JP" dirty="0"/>
              <a:t> forest </a:t>
            </a:r>
            <a:r>
              <a:rPr lang="en-US" altLang="ja-JP" dirty="0" smtClean="0"/>
              <a:t>fires in  </a:t>
            </a:r>
            <a:r>
              <a:rPr lang="en-US" altLang="ja-JP" dirty="0"/>
              <a:t>the </a:t>
            </a:r>
            <a:r>
              <a:rPr lang="en-US" altLang="ja-JP" dirty="0" smtClean="0"/>
              <a:t>Asian region due </a:t>
            </a:r>
            <a:r>
              <a:rPr lang="en-US" altLang="ja-JP" dirty="0"/>
              <a:t>to </a:t>
            </a:r>
            <a:r>
              <a:rPr lang="en-US" altLang="ja-JP" dirty="0" smtClean="0"/>
              <a:t>drying.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427513" y="1562649"/>
            <a:ext cx="6860917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Water </a:t>
            </a:r>
            <a:r>
              <a:rPr lang="en-US" altLang="ja-JP" dirty="0" smtClean="0"/>
              <a:t>Stress Index </a:t>
            </a:r>
            <a:r>
              <a:rPr lang="en-US" altLang="ja-JP" dirty="0"/>
              <a:t>using a high-frequency </a:t>
            </a:r>
            <a:r>
              <a:rPr lang="en-US" altLang="ja-JP" dirty="0" smtClean="0"/>
              <a:t>Himawari-8 </a:t>
            </a:r>
            <a:r>
              <a:rPr lang="en-US" altLang="ja-JP" dirty="0"/>
              <a:t>time series </a:t>
            </a:r>
            <a:r>
              <a:rPr lang="en-US" altLang="ja-JP" dirty="0" smtClean="0"/>
              <a:t>data.</a:t>
            </a:r>
          </a:p>
          <a:p>
            <a:r>
              <a:rPr lang="en-US" altLang="ja-JP" dirty="0" smtClean="0"/>
              <a:t> with ... </a:t>
            </a:r>
            <a:endParaRPr lang="en-US" altLang="ja-JP" dirty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High </a:t>
            </a:r>
            <a:r>
              <a:rPr lang="en-US" altLang="ja-JP" dirty="0"/>
              <a:t>frequency solar radiation </a:t>
            </a:r>
            <a:r>
              <a:rPr lang="en-US" altLang="ja-JP" dirty="0" smtClean="0"/>
              <a:t>data from H8</a:t>
            </a:r>
            <a:endParaRPr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GCOM-C Land Cover data </a:t>
            </a:r>
            <a:endParaRPr lang="en-US" altLang="ja-JP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81245" y="3852694"/>
            <a:ext cx="6753452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 frequency</a:t>
            </a:r>
          </a:p>
          <a:p>
            <a:r>
              <a:rPr lang="en-US" altLang="ja-JP" dirty="0"/>
              <a:t>	</a:t>
            </a:r>
            <a:r>
              <a:rPr lang="en-US" altLang="ja-JP" dirty="0" smtClean="0">
                <a:solidFill>
                  <a:srgbClr val="0070C0"/>
                </a:solidFill>
              </a:rPr>
              <a:t>Precise geometric corrected VIS, TIR data product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	</a:t>
            </a:r>
            <a:r>
              <a:rPr lang="en-US" altLang="ja-JP" dirty="0" smtClean="0">
                <a:solidFill>
                  <a:srgbClr val="0070C0"/>
                </a:solidFill>
              </a:rPr>
              <a:t>Solar </a:t>
            </a:r>
            <a:r>
              <a:rPr lang="en-US" altLang="ja-JP" dirty="0">
                <a:solidFill>
                  <a:srgbClr val="0070C0"/>
                </a:solidFill>
              </a:rPr>
              <a:t>radiation data 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en-US" altLang="ja-JP" dirty="0"/>
              <a:t>	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LST product</a:t>
            </a:r>
            <a:endParaRPr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ja-JP" dirty="0" smtClean="0"/>
              <a:t>and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Land Cover map</a:t>
            </a:r>
            <a:r>
              <a:rPr lang="ja-JP" altLang="en-US" dirty="0" smtClean="0"/>
              <a:t>（</a:t>
            </a:r>
            <a:r>
              <a:rPr lang="en-US" altLang="ja-JP" dirty="0" smtClean="0"/>
              <a:t>GCOM-C)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Biomass map</a:t>
            </a:r>
            <a:r>
              <a:rPr lang="ja-JP" altLang="en-US" dirty="0" smtClean="0"/>
              <a:t>（</a:t>
            </a:r>
            <a:r>
              <a:rPr lang="en-US" altLang="ja-JP" dirty="0" smtClean="0"/>
              <a:t>GCOM-C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/>
              <a:t>Crop yield estimation by the model assimilation using </a:t>
            </a:r>
            <a:r>
              <a:rPr lang="en-US" altLang="ja-JP" dirty="0" smtClean="0"/>
              <a:t>above products.</a:t>
            </a:r>
            <a:endParaRPr lang="en-US" altLang="ja-JP" dirty="0" smtClean="0"/>
          </a:p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629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88229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Possibility of Hot Spot detection by high-frequency time </a:t>
            </a:r>
            <a:r>
              <a:rPr lang="en-US" altLang="ja-JP" dirty="0" smtClean="0"/>
              <a:t>series.</a:t>
            </a:r>
            <a:br>
              <a:rPr lang="en-US" altLang="ja-JP" dirty="0" smtClean="0"/>
            </a:br>
            <a:r>
              <a:rPr lang="en-US" altLang="ja-JP" dirty="0" smtClean="0"/>
              <a:t>Forest fire </a:t>
            </a:r>
            <a:r>
              <a:rPr lang="en-US" altLang="ja-JP" dirty="0" err="1" smtClean="0"/>
              <a:t>inJava</a:t>
            </a:r>
            <a:r>
              <a:rPr lang="en-US" altLang="ja-JP" dirty="0" smtClean="0"/>
              <a:t> Sept. 2015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45" y="1193181"/>
            <a:ext cx="7437863" cy="41891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634" y="5412636"/>
            <a:ext cx="6824546" cy="83611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791414" y="6388406"/>
            <a:ext cx="219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2015.9.11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VIS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62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Forest fire </a:t>
            </a:r>
            <a:r>
              <a:rPr lang="en-US" altLang="ja-JP" dirty="0" err="1"/>
              <a:t>inJava</a:t>
            </a:r>
            <a:r>
              <a:rPr lang="en-US" altLang="ja-JP" dirty="0"/>
              <a:t> Sept. 2015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8" y="1115123"/>
            <a:ext cx="3385646" cy="19068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40" y="3026498"/>
            <a:ext cx="2564780" cy="31422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00373" y="3340726"/>
            <a:ext cx="219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2015.9.11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VIS image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986" y="1115123"/>
            <a:ext cx="3978144" cy="325560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0" y="4370732"/>
            <a:ext cx="30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2015.9.11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TIR image</a:t>
            </a:r>
            <a:r>
              <a:rPr lang="ja-JP" altLang="en-US" dirty="0" smtClean="0"/>
              <a:t>（</a:t>
            </a:r>
            <a:r>
              <a:rPr lang="en-US" altLang="ja-JP" dirty="0" smtClean="0"/>
              <a:t>Band13)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966287" y="2663293"/>
            <a:ext cx="771904" cy="76902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 rot="8245649">
            <a:off x="3428575" y="3903801"/>
            <a:ext cx="1737276" cy="327284"/>
          </a:xfrm>
          <a:prstGeom prst="rightArrow">
            <a:avLst>
              <a:gd name="adj1" fmla="val 50000"/>
              <a:gd name="adj2" fmla="val 130154"/>
            </a:avLst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20" y="4775606"/>
            <a:ext cx="1759700" cy="18950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941" y="4775606"/>
            <a:ext cx="1767216" cy="190315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7779" y="4775606"/>
            <a:ext cx="1759700" cy="189506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048177" y="5144938"/>
            <a:ext cx="309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 can see the </a:t>
            </a:r>
            <a:r>
              <a:rPr lang="en-US" altLang="ja-JP" dirty="0"/>
              <a:t>Hot Spot that does not move from the gap of the cloud</a:t>
            </a:r>
            <a:r>
              <a:rPr lang="en-US" altLang="ja-JP" dirty="0" smtClean="0"/>
              <a:t>.</a:t>
            </a:r>
            <a:endParaRPr kumimoji="1" lang="en-US" altLang="ja-JP" dirty="0"/>
          </a:p>
          <a:p>
            <a:r>
              <a:rPr lang="ja-JP" altLang="en-US" dirty="0" smtClean="0"/>
              <a:t>（</a:t>
            </a:r>
            <a:r>
              <a:rPr lang="en-US" altLang="ja-JP" dirty="0"/>
              <a:t>Using a precision geometry corrected grid data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76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Forest fire </a:t>
            </a:r>
            <a:r>
              <a:rPr lang="en-US" altLang="ja-JP" dirty="0" err="1"/>
              <a:t>inJava</a:t>
            </a:r>
            <a:r>
              <a:rPr lang="en-US" altLang="ja-JP" dirty="0"/>
              <a:t> Sept. </a:t>
            </a:r>
            <a:r>
              <a:rPr lang="en-US" altLang="ja-JP" dirty="0" smtClean="0"/>
              <a:t>2015 (animation video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pic>
        <p:nvPicPr>
          <p:cNvPr id="3" name="h8indones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761" y="1159565"/>
            <a:ext cx="4953000" cy="5334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90368" y="3316138"/>
            <a:ext cx="309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 </a:t>
            </a:r>
            <a:r>
              <a:rPr lang="en-US" altLang="ja-JP" smtClean="0"/>
              <a:t>can see the </a:t>
            </a:r>
            <a:r>
              <a:rPr lang="en-US" altLang="ja-JP" dirty="0"/>
              <a:t>Hot Spot that does not move from the gap of the cloud</a:t>
            </a:r>
            <a:r>
              <a:rPr lang="en-US" altLang="ja-JP" dirty="0" smtClean="0"/>
              <a:t>.</a:t>
            </a:r>
            <a:endParaRPr kumimoji="1" lang="en-US" altLang="ja-JP" dirty="0"/>
          </a:p>
          <a:p>
            <a:r>
              <a:rPr lang="ja-JP" altLang="en-US" dirty="0" smtClean="0"/>
              <a:t>（</a:t>
            </a:r>
            <a:r>
              <a:rPr lang="en-US" altLang="ja-JP" dirty="0"/>
              <a:t>Using a precision geometry corrected grid data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56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Forest fire </a:t>
            </a:r>
            <a:r>
              <a:rPr lang="en-US" altLang="ja-JP" dirty="0" smtClean="0"/>
              <a:t>of 25 Dec. 2015, Lorne, </a:t>
            </a:r>
            <a:r>
              <a:rPr lang="en-US" altLang="ja-JP" dirty="0" err="1" smtClean="0"/>
              <a:t>Austraria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53" y="932999"/>
            <a:ext cx="5791111" cy="448142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23239"/>
            <a:ext cx="4250155" cy="41986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94239" y="6256421"/>
            <a:ext cx="64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www.rt.com</a:t>
            </a:r>
            <a:r>
              <a:rPr lang="en-US" altLang="ja-JP" dirty="0"/>
              <a:t>/news/327125-bushfires-australia-tourist-area/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0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Forest fire </a:t>
            </a:r>
            <a:r>
              <a:rPr lang="en-US" altLang="ja-JP" dirty="0" smtClean="0"/>
              <a:t>of 25 Dec. 2015, Lorne, </a:t>
            </a:r>
            <a:r>
              <a:rPr lang="en-US" altLang="ja-JP" dirty="0" err="1" smtClean="0"/>
              <a:t>Austraria</a:t>
            </a:r>
            <a:endParaRPr lang="ja-JP" altLang="en-US" dirty="0"/>
          </a:p>
        </p:txBody>
      </p:sp>
      <p:pic>
        <p:nvPicPr>
          <p:cNvPr id="4" name="austfi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332" y="1288131"/>
            <a:ext cx="6269288" cy="50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628" y="796378"/>
            <a:ext cx="5484744" cy="59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8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28" y="796377"/>
            <a:ext cx="5484744" cy="59066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2015</a:t>
            </a:r>
            <a:r>
              <a:rPr lang="ja-JP" altLang="en-US" dirty="0"/>
              <a:t>年９月のジャワ島森林火災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765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520</Words>
  <Application>Microsoft Macintosh PowerPoint</Application>
  <PresentationFormat>画面に合わせる (4:3)</PresentationFormat>
  <Paragraphs>82</Paragraphs>
  <Slides>22</Slides>
  <Notes>6</Notes>
  <HiddenSlides>10</HiddenSlides>
  <MMClips>2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22</vt:i4>
      </vt:variant>
    </vt:vector>
  </HeadingPairs>
  <TitlesOfParts>
    <vt:vector size="30" baseType="lpstr">
      <vt:lpstr>Calibri</vt:lpstr>
      <vt:lpstr>IPAexゴシック</vt:lpstr>
      <vt:lpstr>ＭＳ Ｐゴシック</vt:lpstr>
      <vt:lpstr>VL Pゴシック</vt:lpstr>
      <vt:lpstr>Yu Gothic</vt:lpstr>
      <vt:lpstr>メイリオ</vt:lpstr>
      <vt:lpstr>Arial</vt:lpstr>
      <vt:lpstr>Office テーマ</vt:lpstr>
      <vt:lpstr>Proposal of observation framework with HImawari-8 and GCOM-C for biomass burning monitoring. アジア域のバイオマスバーニングモニタリングに向けて</vt:lpstr>
      <vt:lpstr>Fire Monitoring of the Asian region by Himawari-8 and GCOM-C</vt:lpstr>
      <vt:lpstr>Possibility of Hot Spot detection by high-frequency time series. Forest fire inJava Sept. 2015</vt:lpstr>
      <vt:lpstr>Forest fire inJava Sept. 2015</vt:lpstr>
      <vt:lpstr>Forest fire inJava Sept. 2015 (animation video)</vt:lpstr>
      <vt:lpstr>Forest fire of 25 Dec. 2015, Lorne, Austraria</vt:lpstr>
      <vt:lpstr>Forest fire of 25 Dec. 2015, Lorne, Austraria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2015年９月のジャワ島森林火災</vt:lpstr>
      <vt:lpstr>Water Stress Index of the GCOM-C algorithm.</vt:lpstr>
      <vt:lpstr>PowerPoint プレゼンテーション</vt:lpstr>
      <vt:lpstr>PowerPoint プレゼンテーション</vt:lpstr>
      <vt:lpstr>PowerPoint プレゼンテーション</vt:lpstr>
      <vt:lpstr>Future development of the land Products by HImawari-8 and GCOM-C</vt:lpstr>
    </vt:vector>
  </TitlesOfParts>
  <Company>千葉大学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梶原 康司</dc:creator>
  <cp:lastModifiedBy>c6257100</cp:lastModifiedBy>
  <cp:revision>66</cp:revision>
  <dcterms:created xsi:type="dcterms:W3CDTF">2011-09-29T05:19:23Z</dcterms:created>
  <dcterms:modified xsi:type="dcterms:W3CDTF">2016-08-31T23:46:18Z</dcterms:modified>
</cp:coreProperties>
</file>