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5" r:id="rId2"/>
    <p:sldMasterId id="2147483719" r:id="rId3"/>
    <p:sldMasterId id="2147483733" r:id="rId4"/>
  </p:sldMasterIdLst>
  <p:notesMasterIdLst>
    <p:notesMasterId r:id="rId17"/>
  </p:notesMasterIdLst>
  <p:handoutMasterIdLst>
    <p:handoutMasterId r:id="rId18"/>
  </p:handoutMasterIdLst>
  <p:sldIdLst>
    <p:sldId id="359" r:id="rId5"/>
    <p:sldId id="309" r:id="rId6"/>
    <p:sldId id="368" r:id="rId7"/>
    <p:sldId id="367" r:id="rId8"/>
    <p:sldId id="369" r:id="rId9"/>
    <p:sldId id="360" r:id="rId10"/>
    <p:sldId id="361" r:id="rId11"/>
    <p:sldId id="362" r:id="rId12"/>
    <p:sldId id="363" r:id="rId13"/>
    <p:sldId id="364" r:id="rId14"/>
    <p:sldId id="365" r:id="rId15"/>
    <p:sldId id="366" r:id="rId16"/>
  </p:sldIdLst>
  <p:sldSz cx="9144000" cy="6858000" type="screen4x3"/>
  <p:notesSz cx="7315200" cy="96012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3E"/>
    <a:srgbClr val="2A754A"/>
    <a:srgbClr val="969696"/>
    <a:srgbClr val="C0C0C0"/>
    <a:srgbClr val="00CC00"/>
    <a:srgbClr val="33CC33"/>
    <a:srgbClr val="3FAF6F"/>
    <a:srgbClr val="FFB81C"/>
    <a:srgbClr val="E87722"/>
    <a:srgbClr val="E4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79" autoAdjust="0"/>
    <p:restoredTop sz="86436" autoAdjust="0"/>
  </p:normalViewPr>
  <p:slideViewPr>
    <p:cSldViewPr snapToGrid="0" snapToObjects="1">
      <p:cViewPr>
        <p:scale>
          <a:sx n="150" d="100"/>
          <a:sy n="150" d="100"/>
        </p:scale>
        <p:origin x="-704" y="-9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169919" cy="480060"/>
          </a:xfrm>
          <a:prstGeom prst="rect">
            <a:avLst/>
          </a:prstGeom>
        </p:spPr>
        <p:txBody>
          <a:bodyPr vert="horz" lIns="96636" tIns="48317" rIns="96636" bIns="483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93" y="0"/>
            <a:ext cx="3169919" cy="480060"/>
          </a:xfrm>
          <a:prstGeom prst="rect">
            <a:avLst/>
          </a:prstGeom>
        </p:spPr>
        <p:txBody>
          <a:bodyPr vert="horz" lIns="96636" tIns="48317" rIns="96636" bIns="483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F60BE9-9F89-4AF5-A3F1-E1CE078FB327}" type="datetimeFigureOut">
              <a:rPr lang="en-US"/>
              <a:pPr>
                <a:defRPr/>
              </a:pPr>
              <a:t>9/1/16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19476"/>
            <a:ext cx="3169919" cy="480060"/>
          </a:xfrm>
          <a:prstGeom prst="rect">
            <a:avLst/>
          </a:prstGeom>
        </p:spPr>
        <p:txBody>
          <a:bodyPr vert="horz" lIns="96636" tIns="48317" rIns="96636" bIns="483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93" y="9119476"/>
            <a:ext cx="3169919" cy="480060"/>
          </a:xfrm>
          <a:prstGeom prst="rect">
            <a:avLst/>
          </a:prstGeom>
        </p:spPr>
        <p:txBody>
          <a:bodyPr vert="horz" lIns="96636" tIns="48317" rIns="96636" bIns="483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66AA3C-D03B-44A6-8533-6366C3D15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02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169919" cy="480060"/>
          </a:xfrm>
          <a:prstGeom prst="rect">
            <a:avLst/>
          </a:prstGeom>
        </p:spPr>
        <p:txBody>
          <a:bodyPr vert="horz" lIns="96636" tIns="48317" rIns="96636" bIns="4831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3" y="0"/>
            <a:ext cx="3169919" cy="480060"/>
          </a:xfrm>
          <a:prstGeom prst="rect">
            <a:avLst/>
          </a:prstGeom>
        </p:spPr>
        <p:txBody>
          <a:bodyPr vert="horz" lIns="96636" tIns="48317" rIns="96636" bIns="4831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D14DA9-D876-4E67-A8CF-639067871F3D}" type="datetimeFigureOut">
              <a:rPr lang="en-US"/>
              <a:pPr>
                <a:defRPr/>
              </a:pPr>
              <a:t>9/1/16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6" tIns="48317" rIns="96636" bIns="4831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36" tIns="48317" rIns="96636" bIns="4831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119476"/>
            <a:ext cx="3169919" cy="480060"/>
          </a:xfrm>
          <a:prstGeom prst="rect">
            <a:avLst/>
          </a:prstGeom>
        </p:spPr>
        <p:txBody>
          <a:bodyPr vert="horz" lIns="96636" tIns="48317" rIns="96636" bIns="4831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3" y="9119476"/>
            <a:ext cx="3169919" cy="480060"/>
          </a:xfrm>
          <a:prstGeom prst="rect">
            <a:avLst/>
          </a:prstGeom>
        </p:spPr>
        <p:txBody>
          <a:bodyPr vert="horz" lIns="96636" tIns="48317" rIns="96636" bIns="4831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3700E-4A56-40A3-A2FF-29A2C85DB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861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E335-901A-4763-8188-6AD355BCA033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8444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E335-901A-4763-8188-6AD355BCA033}" type="slidenum">
              <a:rPr lang="en-AU" altLang="en-US" smtClean="0"/>
              <a:pPr/>
              <a:t>7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8444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E335-901A-4763-8188-6AD355BCA033}" type="slidenum">
              <a:rPr lang="en-AU" altLang="en-US" smtClean="0"/>
              <a:pPr/>
              <a:t>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8444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E335-901A-4763-8188-6AD355BCA033}" type="slidenum">
              <a:rPr lang="en-AU" altLang="en-US" smtClean="0"/>
              <a:pPr/>
              <a:t>9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8444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E335-901A-4763-8188-6AD355BCA033}" type="slidenum">
              <a:rPr lang="en-AU" altLang="en-US" smtClean="0"/>
              <a:pPr/>
              <a:t>10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8444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E335-901A-4763-8188-6AD355BCA033}" type="slidenum">
              <a:rPr lang="en-AU" altLang="en-US" smtClean="0"/>
              <a:pPr/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8444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FBE335-901A-4763-8188-6AD355BCA033}" type="slidenum">
              <a:rPr lang="en-AU" altLang="en-US" smtClean="0"/>
              <a:pPr/>
              <a:t>12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68444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591" y="5500688"/>
            <a:ext cx="9170987" cy="1357312"/>
            <a:chOff x="1497" y="5500319"/>
            <a:chExt cx="9170984" cy="1357681"/>
          </a:xfrm>
        </p:grpSpPr>
        <p:sp>
          <p:nvSpPr>
            <p:cNvPr id="6" name="Rectangle 5"/>
            <p:cNvSpPr/>
            <p:nvPr/>
          </p:nvSpPr>
          <p:spPr>
            <a:xfrm>
              <a:off x="1497" y="5940176"/>
              <a:ext cx="9158284" cy="9178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AU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1497" y="5563836"/>
              <a:ext cx="9170984" cy="932115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1497" y="5500319"/>
              <a:ext cx="9170984" cy="435093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497" y="5563836"/>
              <a:ext cx="7365998" cy="431917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7367495" y="5563836"/>
              <a:ext cx="1804986" cy="868598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pic>
          <p:nvPicPr>
            <p:cNvPr id="12" name="Picture 7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19"/>
            <p:cNvGrpSpPr/>
            <p:nvPr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Freeform 23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Freeform 25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3" y="4267726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>
            <p:ph type="title"/>
          </p:nvPr>
        </p:nvSpPr>
        <p:spPr>
          <a:xfrm>
            <a:off x="360003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6351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363" y="1276351"/>
            <a:ext cx="414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60363" y="1933251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680363" y="1933251"/>
            <a:ext cx="4140000" cy="39024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F4F3D5A7-D026-4B40-BB61-DD0C7AF3E0D0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3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4475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28588" y="1273375"/>
            <a:ext cx="2700000" cy="5400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360363" y="1921377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244475" y="1921377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6128588" y="1921377"/>
            <a:ext cx="2700000" cy="3914275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A76985ED-8129-46AF-BAB1-EF35F6FBD5D0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1"/>
            <a:ext cx="8460000" cy="4555651"/>
          </a:xfrm>
        </p:spPr>
        <p:txBody>
          <a:bodyPr numCol="2" spcCol="360000"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94EDEE40-50F6-4293-8C0B-ABA38838A2CF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1"/>
            <a:ext cx="8460000" cy="4555651"/>
          </a:xfrm>
        </p:spPr>
        <p:txBody>
          <a:bodyPr numCol="3" spcCol="360000"/>
          <a:lstStyle>
            <a:lvl2pPr marL="252000" indent="-250825">
              <a:defRPr/>
            </a:lvl2pPr>
            <a:lvl5pPr>
              <a:buClr>
                <a:srgbClr val="4F4C4D"/>
              </a:buClr>
              <a:defRPr>
                <a:solidFill>
                  <a:srgbClr val="484647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DF23525D-A83D-4A0A-82C3-1414740B2DC3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1"/>
            <a:ext cx="8460000" cy="4555651"/>
          </a:xfrm>
        </p:spPr>
        <p:txBody>
          <a:bodyPr/>
          <a:lstStyle>
            <a:lvl1pPr marL="378000" indent="-378000">
              <a:buFont typeface="+mj-lt"/>
              <a:buAutoNum type="arabicPeriod"/>
              <a:defRPr/>
            </a:lvl1pPr>
            <a:lvl2pPr marL="630000" indent="-250825">
              <a:defRPr/>
            </a:lvl2pPr>
            <a:lvl3pPr marL="756000">
              <a:defRPr/>
            </a:lvl3pPr>
            <a:lvl4pPr marL="1008000">
              <a:defRPr/>
            </a:lvl4pPr>
            <a:lvl5pPr marL="1260000">
              <a:buClr>
                <a:srgbClr val="4F4C4D"/>
              </a:buClr>
              <a:defRPr>
                <a:solidFill>
                  <a:srgbClr val="4F4C4D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12C590EC-4CCD-4B4E-A3B1-9FCBB976CE53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1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1652CA62-B8E6-47DA-930E-8B16C788350F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0363" y="1276351"/>
            <a:ext cx="8460000" cy="45593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6C076284-2B8B-4ED4-8D9B-F4F6819E6462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-7937" y="6056316"/>
            <a:ext cx="9161463" cy="801687"/>
            <a:chOff x="-7938" y="6056313"/>
            <a:chExt cx="9161463" cy="801687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5" name="Group 1"/>
            <p:cNvGrpSpPr>
              <a:grpSpLocks/>
            </p:cNvGrpSpPr>
            <p:nvPr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7" name="Freeform 8"/>
              <p:cNvSpPr>
                <a:spLocks noEditPoints="1"/>
              </p:cNvSpPr>
              <p:nvPr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8" name="Freeform 9"/>
              <p:cNvSpPr>
                <a:spLocks noEditPoints="1"/>
              </p:cNvSpPr>
              <p:nvPr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6" name="Picture 7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3" y="1276351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Footer Placeholder 5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8E3D2A24-5649-4DA7-B242-16248D29F2AC}" type="slidenum">
              <a:rPr lang="en-AU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36178118-3B0C-4ADB-92C4-914D358982BD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25EB2C10-0010-4CBB-B10A-950BE2EA14F0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-26986" y="357189"/>
            <a:ext cx="9199563" cy="6500812"/>
            <a:chOff x="-26988" y="357188"/>
            <a:chExt cx="9199469" cy="6500812"/>
          </a:xfrm>
        </p:grpSpPr>
        <p:grpSp>
          <p:nvGrpSpPr>
            <p:cNvPr id="6" name="Group 66"/>
            <p:cNvGrpSpPr>
              <a:grpSpLocks/>
            </p:cNvGrpSpPr>
            <p:nvPr/>
          </p:nvGrpSpPr>
          <p:grpSpPr bwMode="auto">
            <a:xfrm>
              <a:off x="-26988" y="357188"/>
              <a:ext cx="9178832" cy="2571750"/>
              <a:chOff x="-17463" y="357188"/>
              <a:chExt cx="9186769" cy="2571750"/>
            </a:xfrm>
          </p:grpSpPr>
          <p:sp>
            <p:nvSpPr>
              <p:cNvPr id="30" name="Freeform 17"/>
              <p:cNvSpPr>
                <a:spLocks/>
              </p:cNvSpPr>
              <p:nvPr/>
            </p:nvSpPr>
            <p:spPr bwMode="auto">
              <a:xfrm>
                <a:off x="-17463" y="1971675"/>
                <a:ext cx="9186769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1" name="Freeform 18"/>
              <p:cNvSpPr>
                <a:spLocks/>
              </p:cNvSpPr>
              <p:nvPr/>
            </p:nvSpPr>
            <p:spPr bwMode="auto">
              <a:xfrm>
                <a:off x="-17463" y="2449513"/>
                <a:ext cx="9186769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19"/>
              <p:cNvSpPr>
                <a:spLocks/>
              </p:cNvSpPr>
              <p:nvPr/>
            </p:nvSpPr>
            <p:spPr bwMode="auto">
              <a:xfrm>
                <a:off x="-17463" y="1655763"/>
                <a:ext cx="9186769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-17463" y="2130425"/>
                <a:ext cx="9186769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1"/>
              <p:cNvSpPr>
                <a:spLocks/>
              </p:cNvSpPr>
              <p:nvPr/>
            </p:nvSpPr>
            <p:spPr bwMode="auto">
              <a:xfrm>
                <a:off x="-17463" y="1336675"/>
                <a:ext cx="9186769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auto">
              <a:xfrm>
                <a:off x="-17463" y="1811338"/>
                <a:ext cx="9186769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3"/>
              <p:cNvSpPr>
                <a:spLocks/>
              </p:cNvSpPr>
              <p:nvPr/>
            </p:nvSpPr>
            <p:spPr bwMode="auto">
              <a:xfrm>
                <a:off x="-17463" y="357188"/>
                <a:ext cx="9186769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4"/>
              <p:cNvSpPr>
                <a:spLocks/>
              </p:cNvSpPr>
              <p:nvPr/>
            </p:nvSpPr>
            <p:spPr bwMode="auto">
              <a:xfrm>
                <a:off x="-17463" y="357188"/>
                <a:ext cx="9186769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25"/>
              <p:cNvSpPr>
                <a:spLocks/>
              </p:cNvSpPr>
              <p:nvPr/>
            </p:nvSpPr>
            <p:spPr bwMode="auto">
              <a:xfrm>
                <a:off x="-17463" y="676275"/>
                <a:ext cx="9186769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26"/>
              <p:cNvSpPr>
                <a:spLocks/>
              </p:cNvSpPr>
              <p:nvPr/>
            </p:nvSpPr>
            <p:spPr bwMode="auto">
              <a:xfrm>
                <a:off x="-17463" y="676275"/>
                <a:ext cx="9186769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27"/>
              <p:cNvSpPr>
                <a:spLocks/>
              </p:cNvSpPr>
              <p:nvPr/>
            </p:nvSpPr>
            <p:spPr bwMode="auto">
              <a:xfrm>
                <a:off x="-17463" y="995363"/>
                <a:ext cx="9186769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1" name="Freeform 28"/>
              <p:cNvSpPr>
                <a:spLocks/>
              </p:cNvSpPr>
              <p:nvPr/>
            </p:nvSpPr>
            <p:spPr bwMode="auto">
              <a:xfrm>
                <a:off x="-17463" y="995363"/>
                <a:ext cx="9186769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1588" y="5500688"/>
              <a:ext cx="9170893" cy="1357312"/>
              <a:chOff x="1588" y="5500688"/>
              <a:chExt cx="9170893" cy="135731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588" y="5940425"/>
                <a:ext cx="9158193" cy="9175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AU"/>
              </a:p>
            </p:txBody>
          </p:sp>
          <p:grpSp>
            <p:nvGrpSpPr>
              <p:cNvPr id="10" name="Group 41"/>
              <p:cNvGrpSpPr>
                <a:grpSpLocks/>
              </p:cNvGrpSpPr>
              <p:nvPr/>
            </p:nvGrpSpPr>
            <p:grpSpPr bwMode="auto">
              <a:xfrm>
                <a:off x="1588" y="5500688"/>
                <a:ext cx="9170893" cy="995362"/>
                <a:chOff x="1588" y="5500688"/>
                <a:chExt cx="9170893" cy="995362"/>
              </a:xfrm>
            </p:grpSpPr>
            <p:sp>
              <p:nvSpPr>
                <p:cNvPr id="26" name="Freeform 7"/>
                <p:cNvSpPr>
                  <a:spLocks noEditPoints="1"/>
                </p:cNvSpPr>
                <p:nvPr/>
              </p:nvSpPr>
              <p:spPr bwMode="auto">
                <a:xfrm>
                  <a:off x="1588" y="5564188"/>
                  <a:ext cx="9170893" cy="931862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7" name="Freeform 8"/>
                <p:cNvSpPr>
                  <a:spLocks noEditPoints="1"/>
                </p:cNvSpPr>
                <p:nvPr/>
              </p:nvSpPr>
              <p:spPr bwMode="auto">
                <a:xfrm>
                  <a:off x="1588" y="5500688"/>
                  <a:ext cx="9170893" cy="434975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8" name="Freeform 9"/>
                <p:cNvSpPr>
                  <a:spLocks/>
                </p:cNvSpPr>
                <p:nvPr/>
              </p:nvSpPr>
              <p:spPr bwMode="auto">
                <a:xfrm>
                  <a:off x="1588" y="5564188"/>
                  <a:ext cx="7365925" cy="431800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9" name="Freeform 10"/>
                <p:cNvSpPr>
                  <a:spLocks/>
                </p:cNvSpPr>
                <p:nvPr/>
              </p:nvSpPr>
              <p:spPr bwMode="auto">
                <a:xfrm>
                  <a:off x="7367513" y="5564188"/>
                  <a:ext cx="1804968" cy="868362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12" name="Picture 7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3" name="Group 19"/>
              <p:cNvGrpSpPr/>
              <p:nvPr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14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15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16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17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18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19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0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1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2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3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4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5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3776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3" y="4268889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3" y="5500691"/>
            <a:ext cx="9167813" cy="996951"/>
            <a:chOff x="608" y="5500319"/>
            <a:chExt cx="9167813" cy="996950"/>
          </a:xfrm>
        </p:grpSpPr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25" name="Freeform 11"/>
              <p:cNvSpPr>
                <a:spLocks noEditPoints="1"/>
              </p:cNvSpPr>
              <p:nvPr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-7938" y="5732463"/>
                <a:ext cx="7362825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7354887" y="5732463"/>
                <a:ext cx="1804988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8" name="Picture 7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19"/>
            <p:cNvGrpSpPr/>
            <p:nvPr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0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2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5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60001" y="2866540"/>
            <a:ext cx="7469550" cy="720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85000"/>
              </a:lnSpc>
              <a:spcAft>
                <a:spcPts val="0"/>
              </a:spcAft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60000" y="3712540"/>
            <a:ext cx="2772000" cy="1530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66700" indent="-266700">
              <a:lnSpc>
                <a:spcPct val="90000"/>
              </a:lnSpc>
              <a:spcAft>
                <a:spcPts val="0"/>
              </a:spcAft>
              <a:buNone/>
              <a:tabLst>
                <a:tab pos="266700" algn="l"/>
              </a:tabLst>
              <a:defRPr sz="1600">
                <a:solidFill>
                  <a:srgbClr val="FFFFFF"/>
                </a:solidFill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600000" y="3712540"/>
            <a:ext cx="2772000" cy="1530000"/>
          </a:xfrm>
        </p:spPr>
        <p:txBody>
          <a:bodyPr>
            <a:noAutofit/>
          </a:bodyPr>
          <a:lstStyle>
            <a:lvl1pPr marL="271463" indent="-271463">
              <a:lnSpc>
                <a:spcPct val="90000"/>
              </a:lnSpc>
              <a:spcAft>
                <a:spcPts val="0"/>
              </a:spcAft>
              <a:tabLst>
                <a:tab pos="355600" algn="l"/>
              </a:tabLst>
              <a:defRPr sz="1600" b="1">
                <a:solidFill>
                  <a:srgbClr val="FFFFFF"/>
                </a:solidFill>
              </a:defRPr>
            </a:lvl1pPr>
            <a:lvl2pPr marL="0" indent="0">
              <a:lnSpc>
                <a:spcPct val="90000"/>
              </a:lnSpc>
              <a:spcAft>
                <a:spcPts val="567"/>
              </a:spcAft>
              <a:buNone/>
              <a:defRPr sz="1600">
                <a:solidFill>
                  <a:srgbClr val="FFFFFF"/>
                </a:solidFill>
              </a:defRPr>
            </a:lvl2pPr>
            <a:lvl3pPr marL="271463" indent="-271463">
              <a:lnSpc>
                <a:spcPct val="90000"/>
              </a:lnSpc>
              <a:spcAft>
                <a:spcPts val="0"/>
              </a:spcAft>
              <a:buNone/>
              <a:tabLst>
                <a:tab pos="271463" algn="l"/>
              </a:tabLst>
              <a:defRPr lang="en-AU" sz="16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>
              <a:defRPr sz="1600">
                <a:solidFill>
                  <a:srgbClr val="FFFFFF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4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6" y="269877"/>
            <a:ext cx="8459787" cy="8572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1"/>
            <a:ext cx="4152900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5" y="1276351"/>
            <a:ext cx="4154487" cy="4559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60363" y="6516691"/>
            <a:ext cx="6119812" cy="1079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AA5B5BD6-F18F-457C-BF23-19D81ED750A2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1465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3462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614341" y="1540046"/>
            <a:ext cx="7916972" cy="718762"/>
          </a:xfrm>
        </p:spPr>
        <p:txBody>
          <a:bodyPr/>
          <a:lstStyle>
            <a:lvl1pPr algn="l">
              <a:defRPr smtClean="0">
                <a:latin typeface="Arial" charset="0"/>
              </a:defRPr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614341" y="2312825"/>
            <a:ext cx="7916972" cy="718762"/>
          </a:xfrm>
        </p:spPr>
        <p:txBody>
          <a:bodyPr/>
          <a:lstStyle>
            <a:lvl1pPr marL="0" indent="0">
              <a:buFontTx/>
              <a:buNone/>
              <a:defRPr sz="1800" smtClean="0">
                <a:latin typeface="Arial" charset="0"/>
              </a:defRPr>
            </a:lvl1pPr>
          </a:lstStyle>
          <a:p>
            <a:pPr lvl="0"/>
            <a:r>
              <a:rPr lang="en-AU" noProof="0" smtClean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494824"/>
            <a:ext cx="9144000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AU" altLang="en-US" sz="1100" b="0" dirty="0">
                <a:cs typeface="Arial" pitchFamily="34" charset="0"/>
              </a:rPr>
              <a:t>Second Japan-Australia GEO-LEO Applications Workshop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b="0" dirty="0"/>
              <a:t>1</a:t>
            </a:r>
            <a:r>
              <a:rPr lang="en-US" sz="1100" b="0" baseline="30000" dirty="0"/>
              <a:t>st</a:t>
            </a:r>
            <a:r>
              <a:rPr lang="en-US" sz="1100" b="0" dirty="0"/>
              <a:t> and 2</a:t>
            </a:r>
            <a:r>
              <a:rPr lang="en-US" sz="1100" b="0" baseline="30000" dirty="0"/>
              <a:t>nd</a:t>
            </a:r>
            <a:r>
              <a:rPr lang="en-US" sz="1100" b="0" dirty="0"/>
              <a:t> September 2016, Sola City Conference Center, Tokyo, Japan</a:t>
            </a:r>
            <a:endParaRPr lang="en-AU" altLang="en-US" sz="1100" b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34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890" y="190715"/>
            <a:ext cx="3401567" cy="79372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Lucida Grande"/>
              <a:buChar char="−"/>
              <a:defRPr/>
            </a:lvl3pPr>
            <a:lvl5pPr>
              <a:defRPr sz="7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22597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12" y="3060249"/>
            <a:ext cx="4048198" cy="945855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6212" y="2018486"/>
            <a:ext cx="4048198" cy="1041763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666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333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80005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6673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334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001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6679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3347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80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130" y="1371948"/>
            <a:ext cx="2103475" cy="2882195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20981" y="1371948"/>
            <a:ext cx="2103475" cy="2882195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886382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9" y="1371948"/>
            <a:ext cx="2104303" cy="223214"/>
          </a:xfrm>
        </p:spPr>
        <p:txBody>
          <a:bodyPr anchor="b"/>
          <a:lstStyle>
            <a:lvl1pPr marL="0" indent="0">
              <a:buNone/>
              <a:defRPr sz="1200" b="1">
                <a:solidFill>
                  <a:srgbClr val="0E5F7E"/>
                </a:solidFill>
              </a:defRPr>
            </a:lvl1pPr>
            <a:lvl2pPr marL="266685" indent="0">
              <a:buNone/>
              <a:defRPr sz="1200" b="1"/>
            </a:lvl2pPr>
            <a:lvl3pPr marL="533370" indent="0">
              <a:buNone/>
              <a:defRPr sz="1000" b="1"/>
            </a:lvl3pPr>
            <a:lvl4pPr marL="800054" indent="0">
              <a:buNone/>
              <a:defRPr sz="900" b="1"/>
            </a:lvl4pPr>
            <a:lvl5pPr marL="1066739" indent="0">
              <a:buNone/>
              <a:defRPr sz="900" b="1"/>
            </a:lvl5pPr>
            <a:lvl6pPr marL="1333424" indent="0">
              <a:buNone/>
              <a:defRPr sz="900" b="1"/>
            </a:lvl6pPr>
            <a:lvl7pPr marL="1600109" indent="0">
              <a:buNone/>
              <a:defRPr sz="900" b="1"/>
            </a:lvl7pPr>
            <a:lvl8pPr marL="1866793" indent="0">
              <a:buNone/>
              <a:defRPr sz="900" b="1"/>
            </a:lvl8pPr>
            <a:lvl9pPr marL="2133478" indent="0">
              <a:buNone/>
              <a:defRPr sz="9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129" y="1816212"/>
            <a:ext cx="2104303" cy="2437931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7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19328" y="1371948"/>
            <a:ext cx="2105129" cy="223214"/>
          </a:xfrm>
        </p:spPr>
        <p:txBody>
          <a:bodyPr anchor="b"/>
          <a:lstStyle>
            <a:lvl1pPr marL="0" indent="0">
              <a:buNone/>
              <a:defRPr sz="1200" b="1">
                <a:solidFill>
                  <a:srgbClr val="0E5F7E"/>
                </a:solidFill>
              </a:defRPr>
            </a:lvl1pPr>
            <a:lvl2pPr marL="266685" indent="0">
              <a:buNone/>
              <a:defRPr sz="1200" b="1"/>
            </a:lvl2pPr>
            <a:lvl3pPr marL="533370" indent="0">
              <a:buNone/>
              <a:defRPr sz="1000" b="1"/>
            </a:lvl3pPr>
            <a:lvl4pPr marL="800054" indent="0">
              <a:buNone/>
              <a:defRPr sz="900" b="1"/>
            </a:lvl4pPr>
            <a:lvl5pPr marL="1066739" indent="0">
              <a:buNone/>
              <a:defRPr sz="900" b="1"/>
            </a:lvl5pPr>
            <a:lvl6pPr marL="1333424" indent="0">
              <a:buNone/>
              <a:defRPr sz="900" b="1"/>
            </a:lvl6pPr>
            <a:lvl7pPr marL="1600109" indent="0">
              <a:buNone/>
              <a:defRPr sz="900" b="1"/>
            </a:lvl7pPr>
            <a:lvl8pPr marL="1866793" indent="0">
              <a:buNone/>
              <a:defRPr sz="900" b="1"/>
            </a:lvl8pPr>
            <a:lvl9pPr marL="2133478" indent="0">
              <a:buNone/>
              <a:defRPr sz="9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19328" y="1816212"/>
            <a:ext cx="2105129" cy="2437931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7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31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75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498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039" y="1317235"/>
            <a:ext cx="2662418" cy="293690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buNone/>
              <a:defRPr sz="800"/>
            </a:lvl4pPr>
            <a:lvl5pPr>
              <a:defRPr sz="7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30" y="1317235"/>
            <a:ext cx="1566858" cy="2936908"/>
          </a:xfrm>
        </p:spPr>
        <p:txBody>
          <a:bodyPr/>
          <a:lstStyle>
            <a:lvl1pPr marL="0" indent="0">
              <a:buNone/>
              <a:defRPr sz="800"/>
            </a:lvl1pPr>
            <a:lvl2pPr marL="266685" indent="0">
              <a:buNone/>
              <a:defRPr sz="700"/>
            </a:lvl2pPr>
            <a:lvl3pPr marL="533370" indent="0">
              <a:buNone/>
              <a:defRPr sz="600"/>
            </a:lvl3pPr>
            <a:lvl4pPr marL="800054" indent="0">
              <a:buNone/>
              <a:defRPr sz="500"/>
            </a:lvl4pPr>
            <a:lvl5pPr marL="1066739" indent="0">
              <a:buNone/>
              <a:defRPr sz="500"/>
            </a:lvl5pPr>
            <a:lvl6pPr marL="1333424" indent="0">
              <a:buNone/>
              <a:defRPr sz="500"/>
            </a:lvl6pPr>
            <a:lvl7pPr marL="1600109" indent="0">
              <a:buNone/>
              <a:defRPr sz="500"/>
            </a:lvl7pPr>
            <a:lvl8pPr marL="1866793" indent="0">
              <a:buNone/>
              <a:defRPr sz="500"/>
            </a:lvl8pPr>
            <a:lvl9pPr marL="2133478" indent="0">
              <a:buNone/>
              <a:defRPr sz="5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2846" y="190715"/>
            <a:ext cx="3401611" cy="793724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51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" y="5500691"/>
            <a:ext cx="9167813" cy="996951"/>
            <a:chOff x="608" y="5500319"/>
            <a:chExt cx="9167813" cy="996950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23" name="Freeform 11"/>
              <p:cNvSpPr>
                <a:spLocks noEditPoints="1"/>
              </p:cNvSpPr>
              <p:nvPr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-7938" y="5732463"/>
                <a:ext cx="7362825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25"/>
              <p:cNvSpPr>
                <a:spLocks/>
              </p:cNvSpPr>
              <p:nvPr/>
            </p:nvSpPr>
            <p:spPr bwMode="auto">
              <a:xfrm>
                <a:off x="7354887" y="5732463"/>
                <a:ext cx="1804988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7" name="Picture 7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19"/>
            <p:cNvGrpSpPr/>
            <p:nvPr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0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1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2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3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4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5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3" y="4267726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5"/>
          <p:cNvSpPr>
            <a:spLocks noGrp="1"/>
          </p:cNvSpPr>
          <p:nvPr>
            <p:ph type="title"/>
          </p:nvPr>
        </p:nvSpPr>
        <p:spPr>
          <a:xfrm>
            <a:off x="360003" y="3122613"/>
            <a:ext cx="8043863" cy="10800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 smtClean="0"/>
          </a:p>
        </p:txBody>
      </p:sp>
      <p:sp>
        <p:nvSpPr>
          <p:cNvPr id="6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3500" y="1366504"/>
            <a:ext cx="2857552" cy="2360694"/>
          </a:xfrm>
        </p:spPr>
        <p:txBody>
          <a:bodyPr lIns="53337" tIns="26668" rIns="53337" bIns="26668" rtlCol="0">
            <a:normAutofit/>
          </a:bodyPr>
          <a:lstStyle>
            <a:lvl1pPr marL="0" indent="0">
              <a:buNone/>
              <a:defRPr sz="1900"/>
            </a:lvl1pPr>
            <a:lvl2pPr marL="266685" indent="0">
              <a:buNone/>
              <a:defRPr sz="1600"/>
            </a:lvl2pPr>
            <a:lvl3pPr marL="533370" indent="0">
              <a:buNone/>
              <a:defRPr sz="1400"/>
            </a:lvl3pPr>
            <a:lvl4pPr marL="800054" indent="0">
              <a:buNone/>
              <a:defRPr sz="1200"/>
            </a:lvl4pPr>
            <a:lvl5pPr marL="1066739" indent="0">
              <a:buNone/>
              <a:defRPr sz="1200"/>
            </a:lvl5pPr>
            <a:lvl6pPr marL="1333424" indent="0">
              <a:buNone/>
              <a:defRPr sz="1200"/>
            </a:lvl6pPr>
            <a:lvl7pPr marL="1600109" indent="0">
              <a:buNone/>
              <a:defRPr sz="1200"/>
            </a:lvl7pPr>
            <a:lvl8pPr marL="1866793" indent="0">
              <a:buNone/>
              <a:defRPr sz="1200"/>
            </a:lvl8pPr>
            <a:lvl9pPr marL="2133478" indent="0">
              <a:buNone/>
              <a:defRPr sz="1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3500" y="3817731"/>
            <a:ext cx="2857552" cy="558914"/>
          </a:xfrm>
        </p:spPr>
        <p:txBody>
          <a:bodyPr/>
          <a:lstStyle>
            <a:lvl1pPr marL="0" indent="0">
              <a:buNone/>
              <a:defRPr sz="1200"/>
            </a:lvl1pPr>
            <a:lvl2pPr marL="266685" indent="0">
              <a:buNone/>
              <a:defRPr sz="700"/>
            </a:lvl2pPr>
            <a:lvl3pPr marL="533370" indent="0">
              <a:buNone/>
              <a:defRPr sz="600"/>
            </a:lvl3pPr>
            <a:lvl4pPr marL="800054" indent="0">
              <a:buNone/>
              <a:defRPr sz="500"/>
            </a:lvl4pPr>
            <a:lvl5pPr marL="1066739" indent="0">
              <a:buNone/>
              <a:defRPr sz="500"/>
            </a:lvl5pPr>
            <a:lvl6pPr marL="1333424" indent="0">
              <a:buNone/>
              <a:defRPr sz="500"/>
            </a:lvl6pPr>
            <a:lvl7pPr marL="1600109" indent="0">
              <a:buNone/>
              <a:defRPr sz="500"/>
            </a:lvl7pPr>
            <a:lvl8pPr marL="1866793" indent="0">
              <a:buNone/>
              <a:defRPr sz="500"/>
            </a:lvl8pPr>
            <a:lvl9pPr marL="2133478" indent="0">
              <a:buNone/>
              <a:defRPr sz="5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2846" y="190715"/>
            <a:ext cx="3401611" cy="793724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48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 sz="7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21837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52875" y="1371948"/>
            <a:ext cx="1071582" cy="288219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129" y="1371948"/>
            <a:ext cx="3135369" cy="2882195"/>
          </a:xfrm>
        </p:spPr>
        <p:txBody>
          <a:bodyPr vert="eaVert"/>
          <a:lstStyle>
            <a:lvl5pPr>
              <a:defRPr sz="7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78948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745" y="274497"/>
            <a:ext cx="6995048" cy="1143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3839" y="1968878"/>
            <a:ext cx="4278886" cy="46796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2101" y="1968878"/>
            <a:ext cx="4279713" cy="22863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2101" y="4361075"/>
            <a:ext cx="4279713" cy="22874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5222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745" y="274497"/>
            <a:ext cx="6995048" cy="1143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3839" y="1968878"/>
            <a:ext cx="8637975" cy="4679667"/>
          </a:xfrm>
        </p:spPr>
        <p:txBody>
          <a:bodyPr/>
          <a:lstStyle/>
          <a:p>
            <a:pPr lvl="0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6442842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1465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3462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614341" y="1540046"/>
            <a:ext cx="7916972" cy="718762"/>
          </a:xfrm>
        </p:spPr>
        <p:txBody>
          <a:bodyPr/>
          <a:lstStyle>
            <a:lvl1pPr algn="l">
              <a:defRPr smtClean="0">
                <a:latin typeface="Arial" charset="0"/>
              </a:defRPr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614341" y="2312825"/>
            <a:ext cx="7916972" cy="718762"/>
          </a:xfrm>
        </p:spPr>
        <p:txBody>
          <a:bodyPr/>
          <a:lstStyle>
            <a:lvl1pPr marL="0" indent="0">
              <a:buFontTx/>
              <a:buNone/>
              <a:defRPr sz="1800" smtClean="0">
                <a:latin typeface="Arial" charset="0"/>
              </a:defRPr>
            </a:lvl1pPr>
          </a:lstStyle>
          <a:p>
            <a:pPr lvl="0"/>
            <a:r>
              <a:rPr lang="en-AU" noProof="0" smtClean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494824"/>
            <a:ext cx="9144000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AU" altLang="en-US" sz="1100" b="0" dirty="0">
                <a:cs typeface="Arial" pitchFamily="34" charset="0"/>
              </a:rPr>
              <a:t>Second Japan-Australia GEO-LEO Applications Workshop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b="0" dirty="0"/>
              <a:t>1</a:t>
            </a:r>
            <a:r>
              <a:rPr lang="en-US" sz="1100" b="0" baseline="30000" dirty="0"/>
              <a:t>st</a:t>
            </a:r>
            <a:r>
              <a:rPr lang="en-US" sz="1100" b="0" dirty="0"/>
              <a:t> and 2</a:t>
            </a:r>
            <a:r>
              <a:rPr lang="en-US" sz="1100" b="0" baseline="30000" dirty="0"/>
              <a:t>nd</a:t>
            </a:r>
            <a:r>
              <a:rPr lang="en-US" sz="1100" b="0" dirty="0"/>
              <a:t> September 2016, Sola City Conference Center, Tokyo, Japan</a:t>
            </a:r>
            <a:endParaRPr lang="en-AU" altLang="en-US" sz="1100" b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343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890" y="190715"/>
            <a:ext cx="3401567" cy="79372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Lucida Grande"/>
              <a:buChar char="−"/>
              <a:defRPr/>
            </a:lvl3pPr>
            <a:lvl5pPr>
              <a:defRPr sz="7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22597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12" y="3060249"/>
            <a:ext cx="4048198" cy="945855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6212" y="2018486"/>
            <a:ext cx="4048198" cy="1041763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666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333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80005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6673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334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001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6679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3347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80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130" y="1371948"/>
            <a:ext cx="2103475" cy="2882195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20981" y="1371948"/>
            <a:ext cx="2103475" cy="2882195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886382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9" y="1371948"/>
            <a:ext cx="2104303" cy="223214"/>
          </a:xfrm>
        </p:spPr>
        <p:txBody>
          <a:bodyPr anchor="b"/>
          <a:lstStyle>
            <a:lvl1pPr marL="0" indent="0">
              <a:buNone/>
              <a:defRPr sz="1200" b="1">
                <a:solidFill>
                  <a:srgbClr val="0E5F7E"/>
                </a:solidFill>
              </a:defRPr>
            </a:lvl1pPr>
            <a:lvl2pPr marL="266685" indent="0">
              <a:buNone/>
              <a:defRPr sz="1200" b="1"/>
            </a:lvl2pPr>
            <a:lvl3pPr marL="533370" indent="0">
              <a:buNone/>
              <a:defRPr sz="1000" b="1"/>
            </a:lvl3pPr>
            <a:lvl4pPr marL="800054" indent="0">
              <a:buNone/>
              <a:defRPr sz="900" b="1"/>
            </a:lvl4pPr>
            <a:lvl5pPr marL="1066739" indent="0">
              <a:buNone/>
              <a:defRPr sz="900" b="1"/>
            </a:lvl5pPr>
            <a:lvl6pPr marL="1333424" indent="0">
              <a:buNone/>
              <a:defRPr sz="900" b="1"/>
            </a:lvl6pPr>
            <a:lvl7pPr marL="1600109" indent="0">
              <a:buNone/>
              <a:defRPr sz="900" b="1"/>
            </a:lvl7pPr>
            <a:lvl8pPr marL="1866793" indent="0">
              <a:buNone/>
              <a:defRPr sz="900" b="1"/>
            </a:lvl8pPr>
            <a:lvl9pPr marL="2133478" indent="0">
              <a:buNone/>
              <a:defRPr sz="9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129" y="1816212"/>
            <a:ext cx="2104303" cy="2437931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7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19328" y="1371948"/>
            <a:ext cx="2105129" cy="223214"/>
          </a:xfrm>
        </p:spPr>
        <p:txBody>
          <a:bodyPr anchor="b"/>
          <a:lstStyle>
            <a:lvl1pPr marL="0" indent="0">
              <a:buNone/>
              <a:defRPr sz="1200" b="1">
                <a:solidFill>
                  <a:srgbClr val="0E5F7E"/>
                </a:solidFill>
              </a:defRPr>
            </a:lvl1pPr>
            <a:lvl2pPr marL="266685" indent="0">
              <a:buNone/>
              <a:defRPr sz="1200" b="1"/>
            </a:lvl2pPr>
            <a:lvl3pPr marL="533370" indent="0">
              <a:buNone/>
              <a:defRPr sz="1000" b="1"/>
            </a:lvl3pPr>
            <a:lvl4pPr marL="800054" indent="0">
              <a:buNone/>
              <a:defRPr sz="900" b="1"/>
            </a:lvl4pPr>
            <a:lvl5pPr marL="1066739" indent="0">
              <a:buNone/>
              <a:defRPr sz="900" b="1"/>
            </a:lvl5pPr>
            <a:lvl6pPr marL="1333424" indent="0">
              <a:buNone/>
              <a:defRPr sz="900" b="1"/>
            </a:lvl6pPr>
            <a:lvl7pPr marL="1600109" indent="0">
              <a:buNone/>
              <a:defRPr sz="900" b="1"/>
            </a:lvl7pPr>
            <a:lvl8pPr marL="1866793" indent="0">
              <a:buNone/>
              <a:defRPr sz="900" b="1"/>
            </a:lvl8pPr>
            <a:lvl9pPr marL="2133478" indent="0">
              <a:buNone/>
              <a:defRPr sz="9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19328" y="1816212"/>
            <a:ext cx="2105129" cy="2437931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7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3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6"/>
          <p:cNvGrpSpPr>
            <a:grpSpLocks/>
          </p:cNvGrpSpPr>
          <p:nvPr/>
        </p:nvGrpSpPr>
        <p:grpSpPr bwMode="auto">
          <a:xfrm>
            <a:off x="-26987" y="357190"/>
            <a:ext cx="9194801" cy="6140451"/>
            <a:chOff x="-26988" y="357188"/>
            <a:chExt cx="9195409" cy="6140081"/>
          </a:xfrm>
        </p:grpSpPr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2" y="5500379"/>
              <a:ext cx="9168419" cy="996890"/>
              <a:chOff x="2" y="5500379"/>
              <a:chExt cx="9168419" cy="996890"/>
            </a:xfrm>
          </p:grpSpPr>
          <p:grpSp>
            <p:nvGrpSpPr>
              <p:cNvPr id="22" name="Group 22"/>
              <p:cNvGrpSpPr>
                <a:grpSpLocks/>
              </p:cNvGrpSpPr>
              <p:nvPr/>
            </p:nvGrpSpPr>
            <p:grpSpPr bwMode="auto">
              <a:xfrm>
                <a:off x="2" y="5500379"/>
                <a:ext cx="9168419" cy="996890"/>
                <a:chOff x="-8544" y="5669023"/>
                <a:chExt cx="9168419" cy="996890"/>
              </a:xfrm>
            </p:grpSpPr>
            <p:sp>
              <p:nvSpPr>
                <p:cNvPr id="37" name="Freeform 11"/>
                <p:cNvSpPr>
                  <a:spLocks noEditPoints="1"/>
                </p:cNvSpPr>
                <p:nvPr/>
              </p:nvSpPr>
              <p:spPr bwMode="auto">
                <a:xfrm>
                  <a:off x="-8544" y="5669023"/>
                  <a:ext cx="9168419" cy="99689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8" name="Freeform 24"/>
                <p:cNvSpPr>
                  <a:spLocks/>
                </p:cNvSpPr>
                <p:nvPr/>
              </p:nvSpPr>
              <p:spPr bwMode="auto">
                <a:xfrm>
                  <a:off x="-8544" y="5732519"/>
                  <a:ext cx="7363312" cy="433361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9" name="Freeform 25"/>
                <p:cNvSpPr>
                  <a:spLocks/>
                </p:cNvSpPr>
                <p:nvPr/>
              </p:nvSpPr>
              <p:spPr bwMode="auto">
                <a:xfrm>
                  <a:off x="7354768" y="5732519"/>
                  <a:ext cx="1805107" cy="869898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23" name="Picture 78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24" name="Group 19"/>
              <p:cNvGrpSpPr/>
              <p:nvPr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25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6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7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8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29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0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1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2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3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4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5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6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7" name="Group 66"/>
            <p:cNvGrpSpPr>
              <a:grpSpLocks/>
            </p:cNvGrpSpPr>
            <p:nvPr/>
          </p:nvGrpSpPr>
          <p:grpSpPr bwMode="auto">
            <a:xfrm>
              <a:off x="-26988" y="357188"/>
              <a:ext cx="9179533" cy="2571595"/>
              <a:chOff x="-17463" y="357188"/>
              <a:chExt cx="9187471" cy="2571595"/>
            </a:xfrm>
          </p:grpSpPr>
          <p:sp>
            <p:nvSpPr>
              <p:cNvPr id="9" name="Freeform 17"/>
              <p:cNvSpPr>
                <a:spLocks/>
              </p:cNvSpPr>
              <p:nvPr/>
            </p:nvSpPr>
            <p:spPr bwMode="auto">
              <a:xfrm>
                <a:off x="-17463" y="1971578"/>
                <a:ext cx="9187471" cy="957205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0" name="Freeform 18"/>
              <p:cNvSpPr>
                <a:spLocks/>
              </p:cNvSpPr>
              <p:nvPr/>
            </p:nvSpPr>
            <p:spPr bwMode="auto">
              <a:xfrm>
                <a:off x="-17463" y="2449387"/>
                <a:ext cx="9187471" cy="479396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2" name="Freeform 19"/>
              <p:cNvSpPr>
                <a:spLocks/>
              </p:cNvSpPr>
              <p:nvPr/>
            </p:nvSpPr>
            <p:spPr bwMode="auto">
              <a:xfrm>
                <a:off x="-17463" y="1655685"/>
                <a:ext cx="9187471" cy="954030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>
                <a:off x="-17463" y="2130318"/>
                <a:ext cx="9187471" cy="479396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4" name="Freeform 21"/>
              <p:cNvSpPr>
                <a:spLocks/>
              </p:cNvSpPr>
              <p:nvPr/>
            </p:nvSpPr>
            <p:spPr bwMode="auto">
              <a:xfrm>
                <a:off x="-17463" y="1336616"/>
                <a:ext cx="9187471" cy="954031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5" name="Freeform 22"/>
              <p:cNvSpPr>
                <a:spLocks/>
              </p:cNvSpPr>
              <p:nvPr/>
            </p:nvSpPr>
            <p:spPr bwMode="auto">
              <a:xfrm>
                <a:off x="-17463" y="1811250"/>
                <a:ext cx="9187471" cy="479396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Freeform 23"/>
              <p:cNvSpPr>
                <a:spLocks/>
              </p:cNvSpPr>
              <p:nvPr/>
            </p:nvSpPr>
            <p:spPr bwMode="auto">
              <a:xfrm>
                <a:off x="-17463" y="357188"/>
                <a:ext cx="9187471" cy="957204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" name="Freeform 24"/>
              <p:cNvSpPr>
                <a:spLocks/>
              </p:cNvSpPr>
              <p:nvPr/>
            </p:nvSpPr>
            <p:spPr bwMode="auto">
              <a:xfrm>
                <a:off x="-17463" y="357188"/>
                <a:ext cx="9187471" cy="47780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Freeform 25"/>
              <p:cNvSpPr>
                <a:spLocks/>
              </p:cNvSpPr>
              <p:nvPr/>
            </p:nvSpPr>
            <p:spPr bwMode="auto">
              <a:xfrm>
                <a:off x="-17463" y="676256"/>
                <a:ext cx="9187471" cy="954031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26"/>
              <p:cNvSpPr>
                <a:spLocks/>
              </p:cNvSpPr>
              <p:nvPr/>
            </p:nvSpPr>
            <p:spPr bwMode="auto">
              <a:xfrm>
                <a:off x="-17463" y="676256"/>
                <a:ext cx="9187471" cy="477809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27"/>
              <p:cNvSpPr>
                <a:spLocks/>
              </p:cNvSpPr>
              <p:nvPr/>
            </p:nvSpPr>
            <p:spPr bwMode="auto">
              <a:xfrm>
                <a:off x="-17463" y="995325"/>
                <a:ext cx="9187471" cy="954030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28"/>
              <p:cNvSpPr>
                <a:spLocks/>
              </p:cNvSpPr>
              <p:nvPr/>
            </p:nvSpPr>
            <p:spPr bwMode="auto">
              <a:xfrm>
                <a:off x="-17463" y="995325"/>
                <a:ext cx="9187471" cy="474633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0000" y="3122613"/>
            <a:ext cx="8042400" cy="10800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AU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60003" y="4267726"/>
            <a:ext cx="8043863" cy="316188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200" b="1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417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4400" b="1">
                <a:solidFill>
                  <a:schemeClr val="bg1"/>
                </a:solidFill>
              </a:defRPr>
            </a:lvl4pPr>
            <a:lvl5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400" b="1">
                <a:solidFill>
                  <a:schemeClr val="bg1"/>
                </a:solidFill>
              </a:defRPr>
            </a:lvl5pPr>
            <a:lvl6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6pPr>
            <a:lvl7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7pPr>
            <a:lvl8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8pPr>
            <a:lvl9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44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75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4983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039" y="1317235"/>
            <a:ext cx="2662418" cy="293690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buNone/>
              <a:defRPr sz="800"/>
            </a:lvl4pPr>
            <a:lvl5pPr>
              <a:defRPr sz="7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30" y="1317235"/>
            <a:ext cx="1566858" cy="2936908"/>
          </a:xfrm>
        </p:spPr>
        <p:txBody>
          <a:bodyPr/>
          <a:lstStyle>
            <a:lvl1pPr marL="0" indent="0">
              <a:buNone/>
              <a:defRPr sz="800"/>
            </a:lvl1pPr>
            <a:lvl2pPr marL="266685" indent="0">
              <a:buNone/>
              <a:defRPr sz="700"/>
            </a:lvl2pPr>
            <a:lvl3pPr marL="533370" indent="0">
              <a:buNone/>
              <a:defRPr sz="600"/>
            </a:lvl3pPr>
            <a:lvl4pPr marL="800054" indent="0">
              <a:buNone/>
              <a:defRPr sz="500"/>
            </a:lvl4pPr>
            <a:lvl5pPr marL="1066739" indent="0">
              <a:buNone/>
              <a:defRPr sz="500"/>
            </a:lvl5pPr>
            <a:lvl6pPr marL="1333424" indent="0">
              <a:buNone/>
              <a:defRPr sz="500"/>
            </a:lvl6pPr>
            <a:lvl7pPr marL="1600109" indent="0">
              <a:buNone/>
              <a:defRPr sz="500"/>
            </a:lvl7pPr>
            <a:lvl8pPr marL="1866793" indent="0">
              <a:buNone/>
              <a:defRPr sz="500"/>
            </a:lvl8pPr>
            <a:lvl9pPr marL="2133478" indent="0">
              <a:buNone/>
              <a:defRPr sz="5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2846" y="190715"/>
            <a:ext cx="3401611" cy="793724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511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3500" y="1366504"/>
            <a:ext cx="2857552" cy="2360694"/>
          </a:xfrm>
        </p:spPr>
        <p:txBody>
          <a:bodyPr lIns="53337" tIns="26668" rIns="53337" bIns="26668" rtlCol="0">
            <a:normAutofit/>
          </a:bodyPr>
          <a:lstStyle>
            <a:lvl1pPr marL="0" indent="0">
              <a:buNone/>
              <a:defRPr sz="1900"/>
            </a:lvl1pPr>
            <a:lvl2pPr marL="266685" indent="0">
              <a:buNone/>
              <a:defRPr sz="1600"/>
            </a:lvl2pPr>
            <a:lvl3pPr marL="533370" indent="0">
              <a:buNone/>
              <a:defRPr sz="1400"/>
            </a:lvl3pPr>
            <a:lvl4pPr marL="800054" indent="0">
              <a:buNone/>
              <a:defRPr sz="1200"/>
            </a:lvl4pPr>
            <a:lvl5pPr marL="1066739" indent="0">
              <a:buNone/>
              <a:defRPr sz="1200"/>
            </a:lvl5pPr>
            <a:lvl6pPr marL="1333424" indent="0">
              <a:buNone/>
              <a:defRPr sz="1200"/>
            </a:lvl6pPr>
            <a:lvl7pPr marL="1600109" indent="0">
              <a:buNone/>
              <a:defRPr sz="1200"/>
            </a:lvl7pPr>
            <a:lvl8pPr marL="1866793" indent="0">
              <a:buNone/>
              <a:defRPr sz="1200"/>
            </a:lvl8pPr>
            <a:lvl9pPr marL="2133478" indent="0">
              <a:buNone/>
              <a:defRPr sz="1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3500" y="3817731"/>
            <a:ext cx="2857552" cy="558914"/>
          </a:xfrm>
        </p:spPr>
        <p:txBody>
          <a:bodyPr/>
          <a:lstStyle>
            <a:lvl1pPr marL="0" indent="0">
              <a:buNone/>
              <a:defRPr sz="1200"/>
            </a:lvl1pPr>
            <a:lvl2pPr marL="266685" indent="0">
              <a:buNone/>
              <a:defRPr sz="700"/>
            </a:lvl2pPr>
            <a:lvl3pPr marL="533370" indent="0">
              <a:buNone/>
              <a:defRPr sz="600"/>
            </a:lvl3pPr>
            <a:lvl4pPr marL="800054" indent="0">
              <a:buNone/>
              <a:defRPr sz="500"/>
            </a:lvl4pPr>
            <a:lvl5pPr marL="1066739" indent="0">
              <a:buNone/>
              <a:defRPr sz="500"/>
            </a:lvl5pPr>
            <a:lvl6pPr marL="1333424" indent="0">
              <a:buNone/>
              <a:defRPr sz="500"/>
            </a:lvl6pPr>
            <a:lvl7pPr marL="1600109" indent="0">
              <a:buNone/>
              <a:defRPr sz="500"/>
            </a:lvl7pPr>
            <a:lvl8pPr marL="1866793" indent="0">
              <a:buNone/>
              <a:defRPr sz="500"/>
            </a:lvl8pPr>
            <a:lvl9pPr marL="2133478" indent="0">
              <a:buNone/>
              <a:defRPr sz="5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2846" y="190715"/>
            <a:ext cx="3401611" cy="793724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48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 sz="7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21837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52875" y="1371948"/>
            <a:ext cx="1071582" cy="288219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129" y="1371948"/>
            <a:ext cx="3135369" cy="2882195"/>
          </a:xfrm>
        </p:spPr>
        <p:txBody>
          <a:bodyPr vert="eaVert"/>
          <a:lstStyle>
            <a:lvl5pPr>
              <a:defRPr sz="7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789489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745" y="274497"/>
            <a:ext cx="6995048" cy="1143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3839" y="1968878"/>
            <a:ext cx="4278886" cy="46796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2101" y="1968878"/>
            <a:ext cx="4279713" cy="22863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2101" y="4361075"/>
            <a:ext cx="4279713" cy="22874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5222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745" y="274497"/>
            <a:ext cx="6995048" cy="1143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3839" y="1968878"/>
            <a:ext cx="8637975" cy="4679667"/>
          </a:xfrm>
        </p:spPr>
        <p:txBody>
          <a:bodyPr/>
          <a:lstStyle/>
          <a:p>
            <a:pPr lvl="0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6442842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1465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3462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Title Placeholder 1"/>
          <p:cNvSpPr>
            <a:spLocks noGrp="1"/>
          </p:cNvSpPr>
          <p:nvPr>
            <p:ph type="ctrTitle"/>
          </p:nvPr>
        </p:nvSpPr>
        <p:spPr>
          <a:xfrm>
            <a:off x="614341" y="1540046"/>
            <a:ext cx="7916972" cy="718762"/>
          </a:xfrm>
        </p:spPr>
        <p:txBody>
          <a:bodyPr/>
          <a:lstStyle>
            <a:lvl1pPr algn="l">
              <a:defRPr smtClean="0">
                <a:latin typeface="Arial" charset="0"/>
              </a:defRPr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subTitle" idx="1"/>
          </p:nvPr>
        </p:nvSpPr>
        <p:spPr>
          <a:xfrm>
            <a:off x="614341" y="2312825"/>
            <a:ext cx="7916972" cy="718762"/>
          </a:xfrm>
        </p:spPr>
        <p:txBody>
          <a:bodyPr/>
          <a:lstStyle>
            <a:lvl1pPr marL="0" indent="0">
              <a:buFontTx/>
              <a:buNone/>
              <a:defRPr sz="1800" smtClean="0">
                <a:latin typeface="Arial" charset="0"/>
              </a:defRPr>
            </a:lvl1pPr>
          </a:lstStyle>
          <a:p>
            <a:pPr lvl="0"/>
            <a:r>
              <a:rPr lang="en-AU" noProof="0" smtClean="0"/>
              <a:t>Click to edit Master subtitle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494824"/>
            <a:ext cx="9144000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AU" altLang="en-US" sz="1100" b="0" dirty="0">
                <a:cs typeface="Arial" pitchFamily="34" charset="0"/>
              </a:rPr>
              <a:t>Second Japan-Australia GEO-LEO Applications Workshop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b="0" dirty="0"/>
              <a:t>1</a:t>
            </a:r>
            <a:r>
              <a:rPr lang="en-US" sz="1100" b="0" baseline="30000" dirty="0"/>
              <a:t>st</a:t>
            </a:r>
            <a:r>
              <a:rPr lang="en-US" sz="1100" b="0" dirty="0"/>
              <a:t> and 2</a:t>
            </a:r>
            <a:r>
              <a:rPr lang="en-US" sz="1100" b="0" baseline="30000" dirty="0"/>
              <a:t>nd</a:t>
            </a:r>
            <a:r>
              <a:rPr lang="en-US" sz="1100" b="0" dirty="0"/>
              <a:t> September 2016, Sola City Conference Center, Tokyo, Japan</a:t>
            </a:r>
            <a:endParaRPr lang="en-AU" altLang="en-US" sz="1100" b="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34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890" y="190715"/>
            <a:ext cx="3401567" cy="79372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Lucida Grande"/>
              <a:buChar char="−"/>
              <a:defRPr/>
            </a:lvl3pPr>
            <a:lvl5pPr>
              <a:defRPr sz="7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2259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28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60366" y="1276351"/>
            <a:ext cx="8459787" cy="4559300"/>
          </a:xfrm>
        </p:spPr>
        <p:txBody>
          <a:bodyPr>
            <a:noAutofit/>
          </a:bodyPr>
          <a:lstStyle>
            <a:lvl1pPr marL="378000" indent="-378000">
              <a:buFont typeface="+mj-lt"/>
              <a:buAutoNum type="arabicPeriod"/>
              <a:defRPr/>
            </a:lvl1pPr>
            <a:lvl2pPr marL="648000" indent="-270000">
              <a:defRPr/>
            </a:lvl2pPr>
            <a:lvl3pPr marL="648000" indent="-270000">
              <a:defRPr/>
            </a:lvl3pPr>
            <a:lvl4pPr marL="648000" indent="-270000">
              <a:defRPr/>
            </a:lvl4pPr>
            <a:lvl5pPr marL="648000" indent="-270000">
              <a:defRPr/>
            </a:lvl5pPr>
            <a:lvl6pPr marL="648000" indent="-270000">
              <a:defRPr/>
            </a:lvl6pPr>
            <a:lvl7pPr marL="648000" indent="-270000">
              <a:defRPr/>
            </a:lvl7pPr>
            <a:lvl8pPr marL="648000" indent="-270000">
              <a:defRPr/>
            </a:lvl8pPr>
            <a:lvl9pPr marL="648000" indent="-270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4100586B-162C-4783-86FD-CA99121E6DAA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12" y="3060249"/>
            <a:ext cx="4048198" cy="945855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6212" y="2018486"/>
            <a:ext cx="4048198" cy="1041763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6668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333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80005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6673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334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60010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6679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13347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806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130" y="1371948"/>
            <a:ext cx="2103475" cy="2882195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20981" y="1371948"/>
            <a:ext cx="2103475" cy="2882195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7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886382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9" y="1371948"/>
            <a:ext cx="2104303" cy="223214"/>
          </a:xfrm>
        </p:spPr>
        <p:txBody>
          <a:bodyPr anchor="b"/>
          <a:lstStyle>
            <a:lvl1pPr marL="0" indent="0">
              <a:buNone/>
              <a:defRPr sz="1200" b="1">
                <a:solidFill>
                  <a:srgbClr val="0E5F7E"/>
                </a:solidFill>
              </a:defRPr>
            </a:lvl1pPr>
            <a:lvl2pPr marL="266685" indent="0">
              <a:buNone/>
              <a:defRPr sz="1200" b="1"/>
            </a:lvl2pPr>
            <a:lvl3pPr marL="533370" indent="0">
              <a:buNone/>
              <a:defRPr sz="1000" b="1"/>
            </a:lvl3pPr>
            <a:lvl4pPr marL="800054" indent="0">
              <a:buNone/>
              <a:defRPr sz="900" b="1"/>
            </a:lvl4pPr>
            <a:lvl5pPr marL="1066739" indent="0">
              <a:buNone/>
              <a:defRPr sz="900" b="1"/>
            </a:lvl5pPr>
            <a:lvl6pPr marL="1333424" indent="0">
              <a:buNone/>
              <a:defRPr sz="900" b="1"/>
            </a:lvl6pPr>
            <a:lvl7pPr marL="1600109" indent="0">
              <a:buNone/>
              <a:defRPr sz="900" b="1"/>
            </a:lvl7pPr>
            <a:lvl8pPr marL="1866793" indent="0">
              <a:buNone/>
              <a:defRPr sz="900" b="1"/>
            </a:lvl8pPr>
            <a:lvl9pPr marL="2133478" indent="0">
              <a:buNone/>
              <a:defRPr sz="9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129" y="1816212"/>
            <a:ext cx="2104303" cy="2437931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7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19328" y="1371948"/>
            <a:ext cx="2105129" cy="223214"/>
          </a:xfrm>
        </p:spPr>
        <p:txBody>
          <a:bodyPr anchor="b"/>
          <a:lstStyle>
            <a:lvl1pPr marL="0" indent="0">
              <a:buNone/>
              <a:defRPr sz="1200" b="1">
                <a:solidFill>
                  <a:srgbClr val="0E5F7E"/>
                </a:solidFill>
              </a:defRPr>
            </a:lvl1pPr>
            <a:lvl2pPr marL="266685" indent="0">
              <a:buNone/>
              <a:defRPr sz="1200" b="1"/>
            </a:lvl2pPr>
            <a:lvl3pPr marL="533370" indent="0">
              <a:buNone/>
              <a:defRPr sz="1000" b="1"/>
            </a:lvl3pPr>
            <a:lvl4pPr marL="800054" indent="0">
              <a:buNone/>
              <a:defRPr sz="900" b="1"/>
            </a:lvl4pPr>
            <a:lvl5pPr marL="1066739" indent="0">
              <a:buNone/>
              <a:defRPr sz="900" b="1"/>
            </a:lvl5pPr>
            <a:lvl6pPr marL="1333424" indent="0">
              <a:buNone/>
              <a:defRPr sz="900" b="1"/>
            </a:lvl6pPr>
            <a:lvl7pPr marL="1600109" indent="0">
              <a:buNone/>
              <a:defRPr sz="900" b="1"/>
            </a:lvl7pPr>
            <a:lvl8pPr marL="1866793" indent="0">
              <a:buNone/>
              <a:defRPr sz="900" b="1"/>
            </a:lvl8pPr>
            <a:lvl9pPr marL="2133478" indent="0">
              <a:buNone/>
              <a:defRPr sz="900" b="1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19328" y="1816212"/>
            <a:ext cx="2105129" cy="2437931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7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3312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755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4983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039" y="1317235"/>
            <a:ext cx="2662418" cy="2936908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buNone/>
              <a:defRPr sz="800"/>
            </a:lvl4pPr>
            <a:lvl5pPr>
              <a:defRPr sz="7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30" y="1317235"/>
            <a:ext cx="1566858" cy="2936908"/>
          </a:xfrm>
        </p:spPr>
        <p:txBody>
          <a:bodyPr/>
          <a:lstStyle>
            <a:lvl1pPr marL="0" indent="0">
              <a:buNone/>
              <a:defRPr sz="800"/>
            </a:lvl1pPr>
            <a:lvl2pPr marL="266685" indent="0">
              <a:buNone/>
              <a:defRPr sz="700"/>
            </a:lvl2pPr>
            <a:lvl3pPr marL="533370" indent="0">
              <a:buNone/>
              <a:defRPr sz="600"/>
            </a:lvl3pPr>
            <a:lvl4pPr marL="800054" indent="0">
              <a:buNone/>
              <a:defRPr sz="500"/>
            </a:lvl4pPr>
            <a:lvl5pPr marL="1066739" indent="0">
              <a:buNone/>
              <a:defRPr sz="500"/>
            </a:lvl5pPr>
            <a:lvl6pPr marL="1333424" indent="0">
              <a:buNone/>
              <a:defRPr sz="500"/>
            </a:lvl6pPr>
            <a:lvl7pPr marL="1600109" indent="0">
              <a:buNone/>
              <a:defRPr sz="500"/>
            </a:lvl7pPr>
            <a:lvl8pPr marL="1866793" indent="0">
              <a:buNone/>
              <a:defRPr sz="500"/>
            </a:lvl8pPr>
            <a:lvl9pPr marL="2133478" indent="0">
              <a:buNone/>
              <a:defRPr sz="5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2846" y="190715"/>
            <a:ext cx="3401611" cy="793724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511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33500" y="1366504"/>
            <a:ext cx="2857552" cy="2360694"/>
          </a:xfrm>
        </p:spPr>
        <p:txBody>
          <a:bodyPr lIns="53337" tIns="26668" rIns="53337" bIns="26668" rtlCol="0">
            <a:normAutofit/>
          </a:bodyPr>
          <a:lstStyle>
            <a:lvl1pPr marL="0" indent="0">
              <a:buNone/>
              <a:defRPr sz="1900"/>
            </a:lvl1pPr>
            <a:lvl2pPr marL="266685" indent="0">
              <a:buNone/>
              <a:defRPr sz="1600"/>
            </a:lvl2pPr>
            <a:lvl3pPr marL="533370" indent="0">
              <a:buNone/>
              <a:defRPr sz="1400"/>
            </a:lvl3pPr>
            <a:lvl4pPr marL="800054" indent="0">
              <a:buNone/>
              <a:defRPr sz="1200"/>
            </a:lvl4pPr>
            <a:lvl5pPr marL="1066739" indent="0">
              <a:buNone/>
              <a:defRPr sz="1200"/>
            </a:lvl5pPr>
            <a:lvl6pPr marL="1333424" indent="0">
              <a:buNone/>
              <a:defRPr sz="1200"/>
            </a:lvl6pPr>
            <a:lvl7pPr marL="1600109" indent="0">
              <a:buNone/>
              <a:defRPr sz="1200"/>
            </a:lvl7pPr>
            <a:lvl8pPr marL="1866793" indent="0">
              <a:buNone/>
              <a:defRPr sz="1200"/>
            </a:lvl8pPr>
            <a:lvl9pPr marL="2133478" indent="0">
              <a:buNone/>
              <a:defRPr sz="1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3500" y="3817731"/>
            <a:ext cx="2857552" cy="558914"/>
          </a:xfrm>
        </p:spPr>
        <p:txBody>
          <a:bodyPr/>
          <a:lstStyle>
            <a:lvl1pPr marL="0" indent="0">
              <a:buNone/>
              <a:defRPr sz="1200"/>
            </a:lvl1pPr>
            <a:lvl2pPr marL="266685" indent="0">
              <a:buNone/>
              <a:defRPr sz="700"/>
            </a:lvl2pPr>
            <a:lvl3pPr marL="533370" indent="0">
              <a:buNone/>
              <a:defRPr sz="600"/>
            </a:lvl3pPr>
            <a:lvl4pPr marL="800054" indent="0">
              <a:buNone/>
              <a:defRPr sz="500"/>
            </a:lvl4pPr>
            <a:lvl5pPr marL="1066739" indent="0">
              <a:buNone/>
              <a:defRPr sz="500"/>
            </a:lvl5pPr>
            <a:lvl6pPr marL="1333424" indent="0">
              <a:buNone/>
              <a:defRPr sz="500"/>
            </a:lvl6pPr>
            <a:lvl7pPr marL="1600109" indent="0">
              <a:buNone/>
              <a:defRPr sz="500"/>
            </a:lvl7pPr>
            <a:lvl8pPr marL="1866793" indent="0">
              <a:buNone/>
              <a:defRPr sz="500"/>
            </a:lvl8pPr>
            <a:lvl9pPr marL="2133478" indent="0">
              <a:buNone/>
              <a:defRPr sz="500"/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22846" y="190715"/>
            <a:ext cx="3401611" cy="793724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8487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 sz="7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218370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52875" y="1371948"/>
            <a:ext cx="1071582" cy="288219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129" y="1371948"/>
            <a:ext cx="3135369" cy="2882195"/>
          </a:xfrm>
        </p:spPr>
        <p:txBody>
          <a:bodyPr vert="eaVert"/>
          <a:lstStyle>
            <a:lvl5pPr>
              <a:defRPr sz="7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789489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745" y="274497"/>
            <a:ext cx="6995048" cy="1143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3839" y="1968878"/>
            <a:ext cx="4278886" cy="46796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2101" y="1968878"/>
            <a:ext cx="4279713" cy="228636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2101" y="4361075"/>
            <a:ext cx="4279713" cy="228747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52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1"/>
            <a:ext cx="8460000" cy="4555651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3"/>
            <a:ext cx="8460000" cy="893783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2"/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65D10E95-4485-41AB-ACE0-25186279C0B5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745" y="274497"/>
            <a:ext cx="6995048" cy="11431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3839" y="1968878"/>
            <a:ext cx="8637975" cy="4679667"/>
          </a:xfrm>
        </p:spPr>
        <p:txBody>
          <a:bodyPr/>
          <a:lstStyle/>
          <a:p>
            <a:pPr lvl="0"/>
            <a:endParaRPr lang="en-AU" noProof="0"/>
          </a:p>
        </p:txBody>
      </p:sp>
    </p:spTree>
    <p:extLst>
      <p:ext uri="{BB962C8B-B14F-4D97-AF65-F5344CB8AC3E}">
        <p14:creationId xmlns:p14="http://schemas.microsoft.com/office/powerpoint/2010/main" val="264428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276351"/>
            <a:ext cx="8460000" cy="4555651"/>
          </a:xfrm>
        </p:spPr>
        <p:txBody>
          <a:bodyPr/>
          <a:lstStyle>
            <a:lvl2pPr marL="252000" indent="-250825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 baseline="0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826FCE7C-36FC-4F8E-A4F1-2DD44569F5DC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text 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1"/>
            <a:ext cx="4140000" cy="455565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80363" y="1276351"/>
            <a:ext cx="4140000" cy="4555651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42BCBD39-6531-489A-8A1D-DEEE33E6E1B7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 2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363" y="1276351"/>
            <a:ext cx="4140000" cy="455565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4680363" y="1276351"/>
            <a:ext cx="4140000" cy="2251651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80363" y="3708000"/>
            <a:ext cx="4140000" cy="2124000"/>
          </a:xfrm>
        </p:spPr>
        <p:txBody>
          <a:bodyPr rtlCol="0"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60363" y="270000"/>
            <a:ext cx="8460000" cy="900000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283"/>
              </a:spcAft>
              <a:buNone/>
              <a:defRPr sz="3600" b="1">
                <a:solidFill>
                  <a:schemeClr val="accent2"/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A38BA2BA-B29B-41A4-87A0-16B98EA5D41D}" type="slidenum">
              <a:rPr lang="en-A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theme" Target="../theme/theme2.xml"/><Relationship Id="rId15" Type="http://schemas.openxmlformats.org/officeDocument/2006/relationships/image" Target="../media/image2.emf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theme" Target="../theme/theme3.xml"/><Relationship Id="rId15" Type="http://schemas.openxmlformats.org/officeDocument/2006/relationships/image" Target="../media/image2.emf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<Relationship Id="rId14" Type="http://schemas.openxmlformats.org/officeDocument/2006/relationships/theme" Target="../theme/theme4.xml"/><Relationship Id="rId15" Type="http://schemas.openxmlformats.org/officeDocument/2006/relationships/image" Target="../media/image2.emf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6" name="Group 18"/>
          <p:cNvGrpSpPr>
            <a:grpSpLocks/>
          </p:cNvGrpSpPr>
          <p:nvPr/>
        </p:nvGrpSpPr>
        <p:grpSpPr bwMode="auto">
          <a:xfrm>
            <a:off x="-71438" y="6051552"/>
            <a:ext cx="9317038" cy="858839"/>
            <a:chOff x="-45" y="3812"/>
            <a:chExt cx="5869" cy="541"/>
          </a:xfrm>
        </p:grpSpPr>
        <p:sp>
          <p:nvSpPr>
            <p:cNvPr id="3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5" y="3815"/>
              <a:ext cx="5771" cy="50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4" name="Rectangle 6"/>
            <p:cNvSpPr>
              <a:spLocks noChangeArrowheads="1"/>
            </p:cNvSpPr>
            <p:nvPr userDrawn="1"/>
          </p:nvSpPr>
          <p:spPr bwMode="auto">
            <a:xfrm>
              <a:off x="1" y="4011"/>
              <a:ext cx="5759" cy="3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1" y="4011"/>
              <a:ext cx="5759" cy="30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7" name="Freeform 8"/>
            <p:cNvSpPr>
              <a:spLocks noEditPoints="1"/>
            </p:cNvSpPr>
            <p:nvPr userDrawn="1"/>
          </p:nvSpPr>
          <p:spPr bwMode="auto">
            <a:xfrm>
              <a:off x="1" y="3821"/>
              <a:ext cx="5759" cy="435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1" y="4011"/>
              <a:ext cx="5759" cy="245"/>
            </a:xfrm>
            <a:custGeom>
              <a:avLst/>
              <a:gdLst>
                <a:gd name="T0" fmla="*/ 7891680 w 2880"/>
                <a:gd name="T1" fmla="*/ 0 h 122"/>
                <a:gd name="T2" fmla="*/ 0 w 2880"/>
                <a:gd name="T3" fmla="*/ 0 h 122"/>
                <a:gd name="T4" fmla="*/ 0 w 2880"/>
                <a:gd name="T5" fmla="*/ 41444 h 122"/>
                <a:gd name="T6" fmla="*/ 7266314 w 2880"/>
                <a:gd name="T7" fmla="*/ 41444 h 122"/>
                <a:gd name="T8" fmla="*/ 7891680 w 2880"/>
                <a:gd name="T9" fmla="*/ 0 h 122"/>
                <a:gd name="T10" fmla="*/ 9142412 w 2880"/>
                <a:gd name="T11" fmla="*/ 0 h 122"/>
                <a:gd name="T12" fmla="*/ 7891680 w 2880"/>
                <a:gd name="T13" fmla="*/ 0 h 122"/>
                <a:gd name="T14" fmla="*/ 8929724 w 2880"/>
                <a:gd name="T15" fmla="*/ 388937 h 122"/>
                <a:gd name="T16" fmla="*/ 9142412 w 2880"/>
                <a:gd name="T17" fmla="*/ 388937 h 122"/>
                <a:gd name="T18" fmla="*/ 9142412 w 2880"/>
                <a:gd name="T19" fmla="*/ 0 h 1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0"/>
                <a:gd name="T31" fmla="*/ 0 h 122"/>
                <a:gd name="T32" fmla="*/ 2880 w 2880"/>
                <a:gd name="T33" fmla="*/ 122 h 1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00386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0"/>
            <p:cNvSpPr>
              <a:spLocks/>
            </p:cNvSpPr>
            <p:nvPr userDrawn="1"/>
          </p:nvSpPr>
          <p:spPr bwMode="auto">
            <a:xfrm>
              <a:off x="1" y="3849"/>
              <a:ext cx="4971" cy="188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Freeform 11"/>
            <p:cNvSpPr>
              <a:spLocks/>
            </p:cNvSpPr>
            <p:nvPr userDrawn="1"/>
          </p:nvSpPr>
          <p:spPr bwMode="auto">
            <a:xfrm>
              <a:off x="4972" y="3849"/>
              <a:ext cx="788" cy="379"/>
            </a:xfrm>
            <a:custGeom>
              <a:avLst/>
              <a:gdLst>
                <a:gd name="T0" fmla="*/ 1050925 w 394"/>
                <a:gd name="T1" fmla="*/ 0 h 189"/>
                <a:gd name="T2" fmla="*/ 0 w 394"/>
                <a:gd name="T3" fmla="*/ 257855 h 189"/>
                <a:gd name="T4" fmla="*/ 1038225 w 394"/>
                <a:gd name="T5" fmla="*/ 601662 h 189"/>
                <a:gd name="T6" fmla="*/ 1250950 w 394"/>
                <a:gd name="T7" fmla="*/ 601662 h 189"/>
                <a:gd name="T8" fmla="*/ 1250950 w 394"/>
                <a:gd name="T9" fmla="*/ 0 h 189"/>
                <a:gd name="T10" fmla="*/ 1050925 w 394"/>
                <a:gd name="T11" fmla="*/ 0 h 1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4"/>
                <a:gd name="T19" fmla="*/ 0 h 189"/>
                <a:gd name="T20" fmla="*/ 394 w 394"/>
                <a:gd name="T21" fmla="*/ 189 h 1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AutoShape 81"/>
            <p:cNvSpPr>
              <a:spLocks noChangeAspect="1" noChangeArrowheads="1" noTextEdit="1"/>
            </p:cNvSpPr>
            <p:nvPr userDrawn="1"/>
          </p:nvSpPr>
          <p:spPr bwMode="auto">
            <a:xfrm>
              <a:off x="-6" y="3812"/>
              <a:ext cx="5776" cy="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 userDrawn="1"/>
          </p:nvSpPr>
          <p:spPr bwMode="auto">
            <a:xfrm>
              <a:off x="-6" y="4004"/>
              <a:ext cx="5775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2076" name="Picture 78"/>
            <p:cNvPicPr>
              <a:picLocks noChangeAspect="1" noChangeArrowheads="1"/>
            </p:cNvPicPr>
            <p:nvPr userDrawn="1"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5329" y="3900"/>
              <a:ext cx="286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46"/>
            <p:cNvSpPr>
              <a:spLocks noChangeArrowheads="1"/>
            </p:cNvSpPr>
            <p:nvPr/>
          </p:nvSpPr>
          <p:spPr bwMode="auto">
            <a:xfrm>
              <a:off x="-45" y="4010"/>
              <a:ext cx="586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0366" y="1276351"/>
            <a:ext cx="8459787" cy="455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363" y="6516691"/>
            <a:ext cx="6119812" cy="10795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AU"/>
              <a:t>Presentation title  |  Presenter name  |  Page </a:t>
            </a:r>
            <a:fld id="{F8D84AD5-6D48-455C-A85B-905C9D3D685D}" type="slidenum">
              <a:rPr lang="en-AU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3" name="Title Placeholder 1"/>
          <p:cNvSpPr>
            <a:spLocks noGrp="1"/>
          </p:cNvSpPr>
          <p:nvPr>
            <p:ph type="title"/>
          </p:nvPr>
        </p:nvSpPr>
        <p:spPr bwMode="auto">
          <a:xfrm>
            <a:off x="360366" y="269877"/>
            <a:ext cx="8459787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-71438" y="6365879"/>
            <a:ext cx="9317038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695" r:id="rId5"/>
    <p:sldLayoutId id="2147483694" r:id="rId6"/>
    <p:sldLayoutId id="2147483693" r:id="rId7"/>
    <p:sldLayoutId id="2147483692" r:id="rId8"/>
    <p:sldLayoutId id="2147483691" r:id="rId9"/>
    <p:sldLayoutId id="2147483690" r:id="rId10"/>
    <p:sldLayoutId id="2147483689" r:id="rId11"/>
    <p:sldLayoutId id="2147483688" r:id="rId12"/>
    <p:sldLayoutId id="2147483687" r:id="rId13"/>
    <p:sldLayoutId id="2147483686" r:id="rId14"/>
    <p:sldLayoutId id="2147483685" r:id="rId15"/>
    <p:sldLayoutId id="2147483684" r:id="rId16"/>
    <p:sldLayoutId id="2147483701" r:id="rId17"/>
    <p:sldLayoutId id="2147483683" r:id="rId18"/>
    <p:sldLayoutId id="2147483682" r:id="rId19"/>
    <p:sldLayoutId id="2147483702" r:id="rId20"/>
    <p:sldLayoutId id="2147483696" r:id="rId21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2pPr>
      <a:lvl3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3pPr>
      <a:lvl4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4pPr>
      <a:lvl5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Calibri" pitchFamily="34" charset="0"/>
        </a:defRPr>
      </a:lvl5pPr>
      <a:lvl6pPr marL="4572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6pPr>
      <a:lvl7pPr marL="9144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7pPr>
      <a:lvl8pPr marL="13716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8pPr>
      <a:lvl9pPr marL="1828800"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9pPr>
    </p:titleStyle>
    <p:bodyStyle>
      <a:lvl1pPr algn="l" defTabSz="457200" rtl="0" eaLnBrk="1" fontAlgn="base" hangingPunct="1">
        <a:lnSpc>
          <a:spcPct val="90000"/>
        </a:lnSpc>
        <a:spcBef>
          <a:spcPts val="600"/>
        </a:spcBef>
        <a:spcAft>
          <a:spcPts val="563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50825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Font typeface="Symbol" pitchFamily="18" charset="2"/>
        <a:buChar char="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03238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rgbClr val="484647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55650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rgbClr val="484647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6475" indent="-250825" algn="l" defTabSz="457200" rtl="0" eaLnBrk="1" fontAlgn="base" hangingPunct="1">
        <a:lnSpc>
          <a:spcPct val="90000"/>
        </a:lnSpc>
        <a:spcBef>
          <a:spcPct val="0"/>
        </a:spcBef>
        <a:spcAft>
          <a:spcPts val="563"/>
        </a:spcAft>
        <a:buClr>
          <a:schemeClr val="accent2"/>
        </a:buClr>
        <a:buFont typeface="Arial" charset="0"/>
        <a:buChar char="•"/>
        <a:defRPr kern="1200">
          <a:solidFill>
            <a:schemeClr val="accent2"/>
          </a:solidFill>
          <a:latin typeface="+mn-lt"/>
          <a:ea typeface="+mn-ea"/>
          <a:cs typeface="+mn-cs"/>
        </a:defRPr>
      </a:lvl5pPr>
      <a:lvl6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756000" indent="-252000" algn="l" defTabSz="457200" rtl="0" eaLnBrk="1" latinLnBrk="0" hangingPunct="1">
        <a:lnSpc>
          <a:spcPct val="90000"/>
        </a:lnSpc>
        <a:spcBef>
          <a:spcPts val="0"/>
        </a:spcBef>
        <a:spcAft>
          <a:spcPts val="567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20875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4000" y="1968500"/>
            <a:ext cx="8637588" cy="441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</p:txBody>
      </p:sp>
      <p:pic>
        <p:nvPicPr>
          <p:cNvPr id="1029" name="Picture 7" descr="logo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3462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6494824"/>
            <a:ext cx="9144000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AU" altLang="en-US" sz="1100" b="0" dirty="0">
                <a:cs typeface="Arial" pitchFamily="34" charset="0"/>
              </a:rPr>
              <a:t>Second Japan-Australia GEO-LEO Applications Workshop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b="0" dirty="0"/>
              <a:t>1</a:t>
            </a:r>
            <a:r>
              <a:rPr lang="en-US" sz="1100" b="0" baseline="30000" dirty="0"/>
              <a:t>st</a:t>
            </a:r>
            <a:r>
              <a:rPr lang="en-US" sz="1100" b="0" dirty="0"/>
              <a:t> and 2</a:t>
            </a:r>
            <a:r>
              <a:rPr lang="en-US" sz="1100" b="0" baseline="30000" dirty="0"/>
              <a:t>nd</a:t>
            </a:r>
            <a:r>
              <a:rPr lang="en-US" sz="1100" b="0" dirty="0"/>
              <a:t> September 2016, Sola City Conference Center, Tokyo, Japan</a:t>
            </a:r>
            <a:endParaRPr lang="en-AU" altLang="en-US" sz="1100" b="0" dirty="0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E5F7E"/>
          </a:solidFill>
          <a:latin typeface="Arial"/>
          <a:ea typeface="ＭＳ Ｐゴシック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pitchFamily="34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pitchFamily="34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pitchFamily="34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pitchFamily="34" charset="-128"/>
          <a:cs typeface="Arial" charset="0"/>
        </a:defRPr>
      </a:lvl5pPr>
      <a:lvl6pPr marL="266685" algn="ctr" defTabSz="266685" rtl="0" fontAlgn="base">
        <a:spcBef>
          <a:spcPct val="0"/>
        </a:spcBef>
        <a:spcAft>
          <a:spcPct val="0"/>
        </a:spcAft>
        <a:defRPr sz="1900">
          <a:solidFill>
            <a:srgbClr val="010000"/>
          </a:solidFill>
          <a:latin typeface="Arial" charset="0"/>
          <a:ea typeface="ＭＳ Ｐゴシック" charset="-128"/>
        </a:defRPr>
      </a:lvl6pPr>
      <a:lvl7pPr marL="533370" algn="ctr" defTabSz="266685" rtl="0" fontAlgn="base">
        <a:spcBef>
          <a:spcPct val="0"/>
        </a:spcBef>
        <a:spcAft>
          <a:spcPct val="0"/>
        </a:spcAft>
        <a:defRPr sz="1900">
          <a:solidFill>
            <a:srgbClr val="010000"/>
          </a:solidFill>
          <a:latin typeface="Arial" charset="0"/>
          <a:ea typeface="ＭＳ Ｐゴシック" charset="-128"/>
        </a:defRPr>
      </a:lvl7pPr>
      <a:lvl8pPr marL="800054" algn="ctr" defTabSz="266685" rtl="0" fontAlgn="base">
        <a:spcBef>
          <a:spcPct val="0"/>
        </a:spcBef>
        <a:spcAft>
          <a:spcPct val="0"/>
        </a:spcAft>
        <a:defRPr sz="1900">
          <a:solidFill>
            <a:srgbClr val="010000"/>
          </a:solidFill>
          <a:latin typeface="Arial" charset="0"/>
          <a:ea typeface="ＭＳ Ｐゴシック" charset="-128"/>
        </a:defRPr>
      </a:lvl8pPr>
      <a:lvl9pPr marL="1066739" algn="ctr" defTabSz="266685" rtl="0" fontAlgn="base">
        <a:spcBef>
          <a:spcPct val="0"/>
        </a:spcBef>
        <a:spcAft>
          <a:spcPct val="0"/>
        </a:spcAft>
        <a:defRPr sz="1900">
          <a:solidFill>
            <a:srgbClr val="010000"/>
          </a:solidFill>
          <a:latin typeface="Arial" charset="0"/>
          <a:ea typeface="ＭＳ Ｐゴシック" charset="-128"/>
        </a:defRPr>
      </a:lvl9pPr>
    </p:titleStyle>
    <p:bodyStyle>
      <a:lvl1pPr marL="341313" indent="-341313" algn="l" defTabSz="912813" rtl="0" eaLnBrk="0" fontAlgn="t" hangingPunct="0">
        <a:spcBef>
          <a:spcPct val="30000"/>
        </a:spcBef>
        <a:spcAft>
          <a:spcPct val="30000"/>
        </a:spcAft>
        <a:buChar char="•"/>
        <a:defRPr sz="2400" kern="1200">
          <a:solidFill>
            <a:srgbClr val="666666"/>
          </a:solidFill>
          <a:latin typeface="Arial"/>
          <a:ea typeface="ＭＳ Ｐゴシック" pitchFamily="34" charset="-128"/>
          <a:cs typeface="Arial"/>
        </a:defRPr>
      </a:lvl1pPr>
      <a:lvl2pPr marL="741363" indent="-284163" algn="l" defTabSz="912813" rtl="0" eaLnBrk="0" fontAlgn="t" hangingPunct="0">
        <a:spcBef>
          <a:spcPct val="15000"/>
        </a:spcBef>
        <a:spcAft>
          <a:spcPct val="15000"/>
        </a:spcAft>
        <a:buFont typeface="Arial" pitchFamily="34" charset="0"/>
        <a:buChar char="–"/>
        <a:defRPr sz="2400" kern="1200">
          <a:solidFill>
            <a:srgbClr val="666666"/>
          </a:solidFill>
          <a:latin typeface="Arial"/>
          <a:ea typeface="ＭＳ Ｐゴシック" pitchFamily="34" charset="-128"/>
          <a:cs typeface="Arial"/>
        </a:defRPr>
      </a:lvl2pPr>
      <a:lvl3pPr marL="1141413" indent="-228600" algn="l" defTabSz="912813" rtl="0" eaLnBrk="0" fontAlgn="t" hangingPunct="0">
        <a:spcBef>
          <a:spcPct val="15000"/>
        </a:spcBef>
        <a:spcAft>
          <a:spcPct val="15000"/>
        </a:spcAft>
        <a:buChar char="•"/>
        <a:defRPr sz="2400" kern="1200">
          <a:solidFill>
            <a:srgbClr val="666666"/>
          </a:solidFill>
          <a:latin typeface="Arial"/>
          <a:ea typeface="ＭＳ Ｐゴシック" pitchFamily="34" charset="-128"/>
          <a:cs typeface="Arial"/>
        </a:defRPr>
      </a:lvl3pPr>
      <a:lvl4pPr marL="1598613" indent="-228600" algn="l" defTabSz="912813" rtl="0" eaLnBrk="0" fontAlgn="t" hangingPunct="0">
        <a:spcBef>
          <a:spcPct val="15000"/>
        </a:spcBef>
        <a:spcAft>
          <a:spcPct val="15000"/>
        </a:spcAft>
        <a:buChar char="–"/>
        <a:defRPr sz="2400" kern="1200">
          <a:solidFill>
            <a:srgbClr val="666666"/>
          </a:solidFill>
          <a:latin typeface="Arial"/>
          <a:ea typeface="ＭＳ Ｐゴシック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5pPr>
      <a:lvl6pPr marL="1466766" indent="-133342" algn="l" defTabSz="266685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33451" indent="-133342" algn="l" defTabSz="266685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00136" indent="-133342" algn="l" defTabSz="266685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66820" indent="-133342" algn="l" defTabSz="266685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685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33370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054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66739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33424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09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66793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3478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20875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4000" y="1968500"/>
            <a:ext cx="8637588" cy="441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94824"/>
            <a:ext cx="9144000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AU" altLang="en-US" sz="1100" b="0" dirty="0">
                <a:cs typeface="Arial" pitchFamily="34" charset="0"/>
              </a:rPr>
              <a:t>Second Japan-Australia GEO-LEO Applications Workshop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b="0" dirty="0"/>
              <a:t>1</a:t>
            </a:r>
            <a:r>
              <a:rPr lang="en-US" sz="1100" b="0" baseline="30000" dirty="0"/>
              <a:t>st</a:t>
            </a:r>
            <a:r>
              <a:rPr lang="en-US" sz="1100" b="0" dirty="0"/>
              <a:t> and 2</a:t>
            </a:r>
            <a:r>
              <a:rPr lang="en-US" sz="1100" b="0" baseline="30000" dirty="0"/>
              <a:t>nd</a:t>
            </a:r>
            <a:r>
              <a:rPr lang="en-US" sz="1100" b="0" dirty="0"/>
              <a:t> September 2016, Sola City Conference Center, Tokyo, Japan</a:t>
            </a:r>
            <a:endParaRPr lang="en-AU" altLang="en-US" sz="1100" b="0" dirty="0">
              <a:cs typeface="Arial" pitchFamily="34" charset="0"/>
            </a:endParaRPr>
          </a:p>
        </p:txBody>
      </p:sp>
      <p:pic>
        <p:nvPicPr>
          <p:cNvPr id="2" name="Picture 1" descr="Curtin_University_Logo.svg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293" y="6380050"/>
            <a:ext cx="2555776" cy="4292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E5F7E"/>
          </a:solidFill>
          <a:latin typeface="Arial"/>
          <a:ea typeface="ＭＳ Ｐゴシック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pitchFamily="34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pitchFamily="34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pitchFamily="34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pitchFamily="34" charset="-128"/>
          <a:cs typeface="Arial" charset="0"/>
        </a:defRPr>
      </a:lvl5pPr>
      <a:lvl6pPr marL="266685" algn="ctr" defTabSz="266685" rtl="0" fontAlgn="base">
        <a:spcBef>
          <a:spcPct val="0"/>
        </a:spcBef>
        <a:spcAft>
          <a:spcPct val="0"/>
        </a:spcAft>
        <a:defRPr sz="1900">
          <a:solidFill>
            <a:srgbClr val="010000"/>
          </a:solidFill>
          <a:latin typeface="Arial" charset="0"/>
          <a:ea typeface="ＭＳ Ｐゴシック" charset="-128"/>
        </a:defRPr>
      </a:lvl6pPr>
      <a:lvl7pPr marL="533370" algn="ctr" defTabSz="266685" rtl="0" fontAlgn="base">
        <a:spcBef>
          <a:spcPct val="0"/>
        </a:spcBef>
        <a:spcAft>
          <a:spcPct val="0"/>
        </a:spcAft>
        <a:defRPr sz="1900">
          <a:solidFill>
            <a:srgbClr val="010000"/>
          </a:solidFill>
          <a:latin typeface="Arial" charset="0"/>
          <a:ea typeface="ＭＳ Ｐゴシック" charset="-128"/>
        </a:defRPr>
      </a:lvl7pPr>
      <a:lvl8pPr marL="800054" algn="ctr" defTabSz="266685" rtl="0" fontAlgn="base">
        <a:spcBef>
          <a:spcPct val="0"/>
        </a:spcBef>
        <a:spcAft>
          <a:spcPct val="0"/>
        </a:spcAft>
        <a:defRPr sz="1900">
          <a:solidFill>
            <a:srgbClr val="010000"/>
          </a:solidFill>
          <a:latin typeface="Arial" charset="0"/>
          <a:ea typeface="ＭＳ Ｐゴシック" charset="-128"/>
        </a:defRPr>
      </a:lvl8pPr>
      <a:lvl9pPr marL="1066739" algn="ctr" defTabSz="266685" rtl="0" fontAlgn="base">
        <a:spcBef>
          <a:spcPct val="0"/>
        </a:spcBef>
        <a:spcAft>
          <a:spcPct val="0"/>
        </a:spcAft>
        <a:defRPr sz="1900">
          <a:solidFill>
            <a:srgbClr val="010000"/>
          </a:solidFill>
          <a:latin typeface="Arial" charset="0"/>
          <a:ea typeface="ＭＳ Ｐゴシック" charset="-128"/>
        </a:defRPr>
      </a:lvl9pPr>
    </p:titleStyle>
    <p:bodyStyle>
      <a:lvl1pPr marL="341313" indent="-341313" algn="l" defTabSz="912813" rtl="0" eaLnBrk="0" fontAlgn="t" hangingPunct="0">
        <a:spcBef>
          <a:spcPct val="30000"/>
        </a:spcBef>
        <a:spcAft>
          <a:spcPct val="30000"/>
        </a:spcAft>
        <a:buChar char="•"/>
        <a:defRPr sz="2400" kern="1200">
          <a:solidFill>
            <a:srgbClr val="666666"/>
          </a:solidFill>
          <a:latin typeface="Arial"/>
          <a:ea typeface="ＭＳ Ｐゴシック" pitchFamily="34" charset="-128"/>
          <a:cs typeface="Arial"/>
        </a:defRPr>
      </a:lvl1pPr>
      <a:lvl2pPr marL="741363" indent="-284163" algn="l" defTabSz="912813" rtl="0" eaLnBrk="0" fontAlgn="t" hangingPunct="0">
        <a:spcBef>
          <a:spcPct val="15000"/>
        </a:spcBef>
        <a:spcAft>
          <a:spcPct val="15000"/>
        </a:spcAft>
        <a:buFont typeface="Arial" pitchFamily="34" charset="0"/>
        <a:buChar char="–"/>
        <a:defRPr sz="2400" kern="1200">
          <a:solidFill>
            <a:srgbClr val="666666"/>
          </a:solidFill>
          <a:latin typeface="Arial"/>
          <a:ea typeface="ＭＳ Ｐゴシック" pitchFamily="34" charset="-128"/>
          <a:cs typeface="Arial"/>
        </a:defRPr>
      </a:lvl2pPr>
      <a:lvl3pPr marL="1141413" indent="-228600" algn="l" defTabSz="912813" rtl="0" eaLnBrk="0" fontAlgn="t" hangingPunct="0">
        <a:spcBef>
          <a:spcPct val="15000"/>
        </a:spcBef>
        <a:spcAft>
          <a:spcPct val="15000"/>
        </a:spcAft>
        <a:buChar char="•"/>
        <a:defRPr sz="2400" kern="1200">
          <a:solidFill>
            <a:srgbClr val="666666"/>
          </a:solidFill>
          <a:latin typeface="Arial"/>
          <a:ea typeface="ＭＳ Ｐゴシック" pitchFamily="34" charset="-128"/>
          <a:cs typeface="Arial"/>
        </a:defRPr>
      </a:lvl3pPr>
      <a:lvl4pPr marL="1598613" indent="-228600" algn="l" defTabSz="912813" rtl="0" eaLnBrk="0" fontAlgn="t" hangingPunct="0">
        <a:spcBef>
          <a:spcPct val="15000"/>
        </a:spcBef>
        <a:spcAft>
          <a:spcPct val="15000"/>
        </a:spcAft>
        <a:buChar char="–"/>
        <a:defRPr sz="2400" kern="1200">
          <a:solidFill>
            <a:srgbClr val="666666"/>
          </a:solidFill>
          <a:latin typeface="Arial"/>
          <a:ea typeface="ＭＳ Ｐゴシック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5pPr>
      <a:lvl6pPr marL="1466766" indent="-133342" algn="l" defTabSz="266685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33451" indent="-133342" algn="l" defTabSz="266685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00136" indent="-133342" algn="l" defTabSz="266685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66820" indent="-133342" algn="l" defTabSz="266685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685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33370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054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66739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33424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09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66793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3478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920875" y="274638"/>
            <a:ext cx="699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4000" y="1968500"/>
            <a:ext cx="8637588" cy="4417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</p:txBody>
      </p:sp>
      <p:pic>
        <p:nvPicPr>
          <p:cNvPr id="1029" name="Picture 7" descr="logo.eps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13462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6494824"/>
            <a:ext cx="9144000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AU" altLang="en-US" sz="1100" b="0" dirty="0">
                <a:cs typeface="Arial" pitchFamily="34" charset="0"/>
              </a:rPr>
              <a:t>Second Japan-Australia GEO-LEO Applications Workshop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100" b="0" dirty="0"/>
              <a:t>1</a:t>
            </a:r>
            <a:r>
              <a:rPr lang="en-US" sz="1100" b="0" baseline="30000" dirty="0"/>
              <a:t>st</a:t>
            </a:r>
            <a:r>
              <a:rPr lang="en-US" sz="1100" b="0" dirty="0"/>
              <a:t> and 2</a:t>
            </a:r>
            <a:r>
              <a:rPr lang="en-US" sz="1100" b="0" baseline="30000" dirty="0"/>
              <a:t>nd</a:t>
            </a:r>
            <a:r>
              <a:rPr lang="en-US" sz="1100" b="0" dirty="0"/>
              <a:t> September 2016, Sola City Conference Center, Tokyo, Japan</a:t>
            </a:r>
            <a:endParaRPr lang="en-AU" altLang="en-US" sz="1100" b="0" dirty="0"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E5F7E"/>
          </a:solidFill>
          <a:latin typeface="Arial"/>
          <a:ea typeface="ＭＳ Ｐゴシック" pitchFamily="3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pitchFamily="34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pitchFamily="34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pitchFamily="34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0E5F7E"/>
          </a:solidFill>
          <a:latin typeface="Arial" charset="0"/>
          <a:ea typeface="ＭＳ Ｐゴシック" pitchFamily="34" charset="-128"/>
          <a:cs typeface="Arial" charset="0"/>
        </a:defRPr>
      </a:lvl5pPr>
      <a:lvl6pPr marL="266685" algn="ctr" defTabSz="266685" rtl="0" fontAlgn="base">
        <a:spcBef>
          <a:spcPct val="0"/>
        </a:spcBef>
        <a:spcAft>
          <a:spcPct val="0"/>
        </a:spcAft>
        <a:defRPr sz="1900">
          <a:solidFill>
            <a:srgbClr val="010000"/>
          </a:solidFill>
          <a:latin typeface="Arial" charset="0"/>
          <a:ea typeface="ＭＳ Ｐゴシック" charset="-128"/>
        </a:defRPr>
      </a:lvl6pPr>
      <a:lvl7pPr marL="533370" algn="ctr" defTabSz="266685" rtl="0" fontAlgn="base">
        <a:spcBef>
          <a:spcPct val="0"/>
        </a:spcBef>
        <a:spcAft>
          <a:spcPct val="0"/>
        </a:spcAft>
        <a:defRPr sz="1900">
          <a:solidFill>
            <a:srgbClr val="010000"/>
          </a:solidFill>
          <a:latin typeface="Arial" charset="0"/>
          <a:ea typeface="ＭＳ Ｐゴシック" charset="-128"/>
        </a:defRPr>
      </a:lvl7pPr>
      <a:lvl8pPr marL="800054" algn="ctr" defTabSz="266685" rtl="0" fontAlgn="base">
        <a:spcBef>
          <a:spcPct val="0"/>
        </a:spcBef>
        <a:spcAft>
          <a:spcPct val="0"/>
        </a:spcAft>
        <a:defRPr sz="1900">
          <a:solidFill>
            <a:srgbClr val="010000"/>
          </a:solidFill>
          <a:latin typeface="Arial" charset="0"/>
          <a:ea typeface="ＭＳ Ｐゴシック" charset="-128"/>
        </a:defRPr>
      </a:lvl8pPr>
      <a:lvl9pPr marL="1066739" algn="ctr" defTabSz="266685" rtl="0" fontAlgn="base">
        <a:spcBef>
          <a:spcPct val="0"/>
        </a:spcBef>
        <a:spcAft>
          <a:spcPct val="0"/>
        </a:spcAft>
        <a:defRPr sz="1900">
          <a:solidFill>
            <a:srgbClr val="010000"/>
          </a:solidFill>
          <a:latin typeface="Arial" charset="0"/>
          <a:ea typeface="ＭＳ Ｐゴシック" charset="-128"/>
        </a:defRPr>
      </a:lvl9pPr>
    </p:titleStyle>
    <p:bodyStyle>
      <a:lvl1pPr marL="341313" indent="-341313" algn="l" defTabSz="912813" rtl="0" eaLnBrk="0" fontAlgn="t" hangingPunct="0">
        <a:spcBef>
          <a:spcPct val="30000"/>
        </a:spcBef>
        <a:spcAft>
          <a:spcPct val="30000"/>
        </a:spcAft>
        <a:buChar char="•"/>
        <a:defRPr sz="2400" kern="1200">
          <a:solidFill>
            <a:srgbClr val="666666"/>
          </a:solidFill>
          <a:latin typeface="Arial"/>
          <a:ea typeface="ＭＳ Ｐゴシック" pitchFamily="34" charset="-128"/>
          <a:cs typeface="Arial"/>
        </a:defRPr>
      </a:lvl1pPr>
      <a:lvl2pPr marL="741363" indent="-284163" algn="l" defTabSz="912813" rtl="0" eaLnBrk="0" fontAlgn="t" hangingPunct="0">
        <a:spcBef>
          <a:spcPct val="15000"/>
        </a:spcBef>
        <a:spcAft>
          <a:spcPct val="15000"/>
        </a:spcAft>
        <a:buFont typeface="Arial" pitchFamily="34" charset="0"/>
        <a:buChar char="–"/>
        <a:defRPr sz="2400" kern="1200">
          <a:solidFill>
            <a:srgbClr val="666666"/>
          </a:solidFill>
          <a:latin typeface="Arial"/>
          <a:ea typeface="ＭＳ Ｐゴシック" pitchFamily="34" charset="-128"/>
          <a:cs typeface="Arial"/>
        </a:defRPr>
      </a:lvl2pPr>
      <a:lvl3pPr marL="1141413" indent="-228600" algn="l" defTabSz="912813" rtl="0" eaLnBrk="0" fontAlgn="t" hangingPunct="0">
        <a:spcBef>
          <a:spcPct val="15000"/>
        </a:spcBef>
        <a:spcAft>
          <a:spcPct val="15000"/>
        </a:spcAft>
        <a:buChar char="•"/>
        <a:defRPr sz="2400" kern="1200">
          <a:solidFill>
            <a:srgbClr val="666666"/>
          </a:solidFill>
          <a:latin typeface="Arial"/>
          <a:ea typeface="ＭＳ Ｐゴシック" pitchFamily="34" charset="-128"/>
          <a:cs typeface="Arial"/>
        </a:defRPr>
      </a:lvl3pPr>
      <a:lvl4pPr marL="1598613" indent="-228600" algn="l" defTabSz="912813" rtl="0" eaLnBrk="0" fontAlgn="t" hangingPunct="0">
        <a:spcBef>
          <a:spcPct val="15000"/>
        </a:spcBef>
        <a:spcAft>
          <a:spcPct val="15000"/>
        </a:spcAft>
        <a:buChar char="–"/>
        <a:defRPr sz="2400" kern="1200">
          <a:solidFill>
            <a:srgbClr val="666666"/>
          </a:solidFill>
          <a:latin typeface="Arial"/>
          <a:ea typeface="ＭＳ Ｐゴシック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5pPr>
      <a:lvl6pPr marL="1466766" indent="-133342" algn="l" defTabSz="266685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33451" indent="-133342" algn="l" defTabSz="266685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00136" indent="-133342" algn="l" defTabSz="266685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66820" indent="-133342" algn="l" defTabSz="266685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685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33370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800054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66739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33424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109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66793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3478" algn="l" defTabSz="266685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350523" y="3566790"/>
            <a:ext cx="8694091" cy="10795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Ocean Report Australia – Ocean </a:t>
            </a:r>
            <a:r>
              <a:rPr lang="en-US" sz="2800" dirty="0" err="1" smtClean="0"/>
              <a:t>Colour</a:t>
            </a:r>
            <a:r>
              <a:rPr lang="en-US" sz="2800" dirty="0" smtClean="0"/>
              <a:t> &amp; SST</a:t>
            </a:r>
            <a:endParaRPr lang="en-US" sz="2000" dirty="0" smtClean="0"/>
          </a:p>
        </p:txBody>
      </p:sp>
      <p:sp>
        <p:nvSpPr>
          <p:cNvPr id="9221" name="Footer Placeholder 2"/>
          <p:cNvSpPr txBox="1">
            <a:spLocks/>
          </p:cNvSpPr>
          <p:nvPr/>
        </p:nvSpPr>
        <p:spPr bwMode="auto">
          <a:xfrm>
            <a:off x="360366" y="4835107"/>
            <a:ext cx="80422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Thomas Schroeder, </a:t>
            </a:r>
            <a:r>
              <a:rPr lang="en-US" sz="2000" b="1" u="sng" dirty="0" smtClean="0">
                <a:solidFill>
                  <a:schemeClr val="bg1"/>
                </a:solidFill>
                <a:latin typeface="Calibri" pitchFamily="34" charset="0"/>
              </a:rPr>
              <a:t>Tim Malthus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, Leon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</a:rPr>
              <a:t>Majewski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</a:rPr>
              <a:t>, Ian Grant, Peter 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</a:rPr>
              <a:t>Fearns</a:t>
            </a:r>
            <a:endParaRPr lang="en-US" sz="2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222" name="Footer Placeholder 2"/>
          <p:cNvSpPr txBox="1">
            <a:spLocks/>
          </p:cNvSpPr>
          <p:nvPr/>
        </p:nvSpPr>
        <p:spPr bwMode="auto">
          <a:xfrm>
            <a:off x="361953" y="5126304"/>
            <a:ext cx="8042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01 September 2016, 2</a:t>
            </a:r>
            <a:r>
              <a:rPr lang="en-US" sz="1600" baseline="30000" dirty="0" smtClean="0">
                <a:solidFill>
                  <a:schemeClr val="bg1"/>
                </a:solidFill>
                <a:latin typeface="Calibri" pitchFamily="34" charset="0"/>
              </a:rPr>
              <a:t>nd</a:t>
            </a:r>
            <a:r>
              <a:rPr lang="en-US" sz="1600" dirty="0" smtClean="0">
                <a:solidFill>
                  <a:schemeClr val="bg1"/>
                </a:solidFill>
                <a:latin typeface="Calibri" pitchFamily="34" charset="0"/>
              </a:rPr>
              <a:t> Japan-Australia Workshop GEO-LEO Applications Workshop, Tokyo, Japan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360366" y="5626104"/>
            <a:ext cx="4751387" cy="144463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CSIRO Oceans &amp; Atmosphere Flagship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6824" y="5"/>
            <a:ext cx="9150824" cy="386065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39815" y="3594824"/>
            <a:ext cx="99257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dirty="0" smtClean="0">
                <a:solidFill>
                  <a:schemeClr val="bg1"/>
                </a:solidFill>
              </a:rPr>
              <a:t>Image Credit: NASA</a:t>
            </a:r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13" name="Picture 12" descr="705314main_V20113552012080-NPP-orig_full.jpg"/>
          <p:cNvPicPr>
            <a:picLocks noChangeAspect="1"/>
          </p:cNvPicPr>
          <p:nvPr/>
        </p:nvPicPr>
        <p:blipFill>
          <a:blip r:embed="rId2"/>
          <a:srcRect l="25379" t="32965" b="13901"/>
          <a:stretch>
            <a:fillRect/>
          </a:stretch>
        </p:blipFill>
        <p:spPr>
          <a:xfrm>
            <a:off x="-6824" y="504"/>
            <a:ext cx="5427387" cy="3864552"/>
          </a:xfrm>
          <a:prstGeom prst="rect">
            <a:avLst/>
          </a:prstGeom>
        </p:spPr>
      </p:pic>
      <p:grpSp>
        <p:nvGrpSpPr>
          <p:cNvPr id="2" name="Group 13"/>
          <p:cNvGrpSpPr/>
          <p:nvPr/>
        </p:nvGrpSpPr>
        <p:grpSpPr>
          <a:xfrm>
            <a:off x="4964118" y="3325866"/>
            <a:ext cx="2250939" cy="412321"/>
            <a:chOff x="7685448" y="4713983"/>
            <a:chExt cx="2250939" cy="412321"/>
          </a:xfrm>
        </p:grpSpPr>
        <p:pic>
          <p:nvPicPr>
            <p:cNvPr id="15" name="Picture 14" descr="705314main_V20113552012080-NPP-orig_full.jpg"/>
            <p:cNvPicPr>
              <a:picLocks noChangeAspect="1"/>
            </p:cNvPicPr>
            <p:nvPr/>
          </p:nvPicPr>
          <p:blipFill>
            <a:blip r:embed="rId2"/>
            <a:srcRect l="67178" t="93988"/>
            <a:stretch>
              <a:fillRect/>
            </a:stretch>
          </p:blipFill>
          <p:spPr>
            <a:xfrm>
              <a:off x="7685448" y="4713983"/>
              <a:ext cx="2250939" cy="412321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685448" y="4713983"/>
              <a:ext cx="510493" cy="19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685448" y="4864367"/>
              <a:ext cx="71056" cy="15038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845714" y="80546"/>
            <a:ext cx="1949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 err="1" smtClean="0">
                <a:solidFill>
                  <a:schemeClr val="bg1"/>
                </a:solidFill>
              </a:rPr>
              <a:t>Suomi</a:t>
            </a:r>
            <a:r>
              <a:rPr lang="en-US" sz="800" i="1" dirty="0" smtClean="0">
                <a:solidFill>
                  <a:schemeClr val="bg1"/>
                </a:solidFill>
              </a:rPr>
              <a:t> NPP VIIRS</a:t>
            </a:r>
          </a:p>
          <a:p>
            <a:r>
              <a:rPr lang="en-US" sz="800" i="1" dirty="0" smtClean="0">
                <a:solidFill>
                  <a:schemeClr val="bg1"/>
                </a:solidFill>
              </a:rPr>
              <a:t>Austral Summer 21 Dec - 20 Mar 2012</a:t>
            </a:r>
          </a:p>
        </p:txBody>
      </p:sp>
      <p:pic>
        <p:nvPicPr>
          <p:cNvPr id="14" name="Picture 13" descr="bom-563x3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62" y="6000288"/>
            <a:ext cx="1345371" cy="843545"/>
          </a:xfrm>
          <a:prstGeom prst="rect">
            <a:avLst/>
          </a:prstGeom>
        </p:spPr>
      </p:pic>
      <p:pic>
        <p:nvPicPr>
          <p:cNvPr id="19" name="Picture 18" descr="curtin-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192" y="6327608"/>
            <a:ext cx="2029397" cy="351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ABOM has been investigating applications of AHI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Cloud mask/detection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Sea Surface Temperature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Combining LEO and GEO observations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AHI SST shows good performance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Good sensor stability/calibration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40639" y="374495"/>
            <a:ext cx="6950949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 smtClean="0">
                <a:solidFill>
                  <a:srgbClr val="0E5F7E"/>
                </a:solidFill>
                <a:latin typeface="Arial"/>
                <a:ea typeface="ＭＳ Ｐゴシック" pitchFamily="34" charset="-128"/>
                <a:cs typeface="Arial"/>
              </a:rPr>
              <a:t>SST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 (Australian</a:t>
            </a:r>
            <a:r>
              <a:rPr kumimoji="0" lang="en-AU" sz="2800" b="1" i="0" u="none" strike="noStrike" kern="1200" cap="none" spc="0" normalizeH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 Bureau of Meteorology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)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/>
            </a:r>
            <a:b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</a:br>
            <a:r>
              <a:rPr lang="en-AU" sz="2400" dirty="0" smtClean="0">
                <a:solidFill>
                  <a:srgbClr val="0E5F7E"/>
                </a:solidFill>
                <a:latin typeface="Arial"/>
                <a:ea typeface="ＭＳ Ｐゴシック" pitchFamily="34" charset="-128"/>
                <a:cs typeface="Arial"/>
              </a:rPr>
              <a:t>Overview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E5F7E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85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Areas of potential collaboration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Detector noise (line detection)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Navigation correction</a:t>
            </a:r>
          </a:p>
          <a:p>
            <a:pPr marL="1143000" lvl="2" indent="-342900">
              <a:buFont typeface="Arial" panose="020B0604020202020204" pitchFamily="34" charset="0"/>
              <a:buChar char="•"/>
            </a:pPr>
            <a:r>
              <a:rPr lang="en-AU" dirty="0" smtClean="0"/>
              <a:t>Auto-correlation to detect changes</a:t>
            </a:r>
          </a:p>
          <a:p>
            <a:pPr marL="1143000" lvl="2" indent="-342900">
              <a:buFont typeface="Arial" panose="020B0604020202020204" pitchFamily="34" charset="0"/>
              <a:buChar char="•"/>
            </a:pPr>
            <a:r>
              <a:rPr lang="en-AU" dirty="0" smtClean="0"/>
              <a:t>Coastline match/affine transform to correct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Taking advantage of temporal resolution</a:t>
            </a:r>
          </a:p>
          <a:p>
            <a:pPr marL="1143000" lvl="2" indent="-342900">
              <a:buFont typeface="Arial" panose="020B0604020202020204" pitchFamily="34" charset="0"/>
              <a:buChar char="•"/>
            </a:pPr>
            <a:r>
              <a:rPr lang="en-AU" dirty="0" smtClean="0"/>
              <a:t>Incorporating temporal changes/trends</a:t>
            </a:r>
          </a:p>
          <a:p>
            <a:pPr marL="1143000" lvl="2" indent="-342900">
              <a:buFont typeface="Arial" panose="020B0604020202020204" pitchFamily="34" charset="0"/>
              <a:buChar char="•"/>
            </a:pPr>
            <a:r>
              <a:rPr lang="en-AU" dirty="0" smtClean="0"/>
              <a:t>Cloud object tracking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40639" y="374495"/>
            <a:ext cx="6950949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 smtClean="0">
                <a:solidFill>
                  <a:srgbClr val="0E5F7E"/>
                </a:solidFill>
                <a:latin typeface="Arial"/>
                <a:ea typeface="ＭＳ Ｐゴシック" pitchFamily="34" charset="-128"/>
                <a:cs typeface="Arial"/>
              </a:rPr>
              <a:t>SST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 (Australian</a:t>
            </a:r>
            <a:r>
              <a:rPr kumimoji="0" lang="en-AU" sz="2800" b="1" i="0" u="none" strike="noStrike" kern="1200" cap="none" spc="0" normalizeH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 Bureau of Meteorology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)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/>
            </a:r>
            <a:b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</a:b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Opportunities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E5F7E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79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Areas </a:t>
            </a:r>
            <a:r>
              <a:rPr lang="en-AU" dirty="0"/>
              <a:t>of potential collaboration</a:t>
            </a:r>
            <a:endParaRPr lang="en-AU" dirty="0" smtClean="0"/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Improving uncertainty estimates</a:t>
            </a:r>
          </a:p>
          <a:p>
            <a:pPr marL="1143000" lvl="2" indent="-342900">
              <a:buFont typeface="Arial" panose="020B0604020202020204" pitchFamily="34" charset="0"/>
              <a:buChar char="•"/>
            </a:pPr>
            <a:r>
              <a:rPr lang="en-AU" dirty="0" smtClean="0"/>
              <a:t>Fast inter-sensor comparisons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Improving compositing methodology</a:t>
            </a:r>
          </a:p>
          <a:p>
            <a:pPr marL="1143000" lvl="2" indent="-342900">
              <a:buFont typeface="Arial" panose="020B0604020202020204" pitchFamily="34" charset="0"/>
              <a:buChar char="•"/>
            </a:pPr>
            <a:r>
              <a:rPr lang="en-AU" dirty="0" smtClean="0"/>
              <a:t>Uncertainty based</a:t>
            </a:r>
          </a:p>
          <a:p>
            <a:pPr marL="1143000" lvl="2" indent="-342900">
              <a:buFont typeface="Arial" panose="020B0604020202020204" pitchFamily="34" charset="0"/>
              <a:buChar char="•"/>
            </a:pPr>
            <a:r>
              <a:rPr lang="en-AU" dirty="0" smtClean="0"/>
              <a:t>Tailored for user needs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40639" y="374495"/>
            <a:ext cx="6950949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 smtClean="0">
                <a:solidFill>
                  <a:srgbClr val="0E5F7E"/>
                </a:solidFill>
                <a:latin typeface="Arial"/>
                <a:ea typeface="ＭＳ Ｐゴシック" pitchFamily="34" charset="-128"/>
                <a:cs typeface="Arial"/>
              </a:rPr>
              <a:t>SST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 (Australian</a:t>
            </a:r>
            <a:r>
              <a:rPr kumimoji="0" lang="en-AU" sz="2800" b="1" i="0" u="none" strike="noStrike" kern="1200" cap="none" spc="0" normalizeH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 Bureau of Meteorology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)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/>
            </a:r>
            <a:b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</a:b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Opportunities cont.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E5F7E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290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O_app.jpg"/>
          <p:cNvPicPr>
            <a:picLocks noChangeAspect="1"/>
          </p:cNvPicPr>
          <p:nvPr/>
        </p:nvPicPr>
        <p:blipFill>
          <a:blip r:embed="rId2"/>
          <a:srcRect b="15833"/>
          <a:stretch>
            <a:fillRect/>
          </a:stretch>
        </p:blipFill>
        <p:spPr>
          <a:xfrm>
            <a:off x="2607020" y="739020"/>
            <a:ext cx="6122821" cy="5119894"/>
          </a:xfrm>
          <a:prstGeom prst="rect">
            <a:avLst/>
          </a:prstGeom>
        </p:spPr>
      </p:pic>
      <p:pic>
        <p:nvPicPr>
          <p:cNvPr id="7" name="Picture 6" descr="GEO_app.jpg"/>
          <p:cNvPicPr>
            <a:picLocks noChangeAspect="1"/>
          </p:cNvPicPr>
          <p:nvPr/>
        </p:nvPicPr>
        <p:blipFill>
          <a:blip r:embed="rId2"/>
          <a:srcRect l="3558" t="35852" r="77520" b="21601"/>
          <a:stretch>
            <a:fillRect/>
          </a:stretch>
        </p:blipFill>
        <p:spPr>
          <a:xfrm>
            <a:off x="217093" y="739021"/>
            <a:ext cx="2292022" cy="5119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8996" y="182032"/>
            <a:ext cx="845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http://geoapplications.org/product-teams/oceans                    </a:t>
            </a:r>
            <a:r>
              <a:rPr lang="en-US" sz="3200" dirty="0" smtClean="0">
                <a:solidFill>
                  <a:srgbClr val="0070C0"/>
                </a:solidFill>
                <a:latin typeface="+mn-lt"/>
              </a:rPr>
              <a:t>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4"/>
          <p:cNvSpPr>
            <a:spLocks noGrp="1"/>
          </p:cNvSpPr>
          <p:nvPr>
            <p:ph idx="1"/>
          </p:nvPr>
        </p:nvSpPr>
        <p:spPr>
          <a:xfrm>
            <a:off x="766470" y="1478199"/>
            <a:ext cx="7958431" cy="3830129"/>
          </a:xfrm>
        </p:spPr>
        <p:txBody>
          <a:bodyPr/>
          <a:lstStyle/>
          <a:p>
            <a:pPr marL="250825" lvl="1">
              <a:spcBef>
                <a:spcPts val="600"/>
              </a:spcBef>
            </a:pPr>
            <a:r>
              <a:rPr lang="en-US" sz="2400" dirty="0" smtClean="0"/>
              <a:t>Ocean </a:t>
            </a:r>
            <a:r>
              <a:rPr lang="en-US" sz="2400" dirty="0" err="1" smtClean="0"/>
              <a:t>Colour</a:t>
            </a:r>
            <a:r>
              <a:rPr lang="en-US" sz="2400" dirty="0" smtClean="0"/>
              <a:t> (CSIRO, Curtin University) </a:t>
            </a:r>
          </a:p>
          <a:p>
            <a:pPr marL="250825" lvl="1">
              <a:spcBef>
                <a:spcPts val="600"/>
              </a:spcBef>
            </a:pPr>
            <a:r>
              <a:rPr lang="en-US" sz="2400" dirty="0" smtClean="0"/>
              <a:t>SST (Australian Bureau of Meteorology </a:t>
            </a:r>
            <a:r>
              <a:rPr lang="en-US" sz="2400" dirty="0" err="1" smtClean="0"/>
              <a:t>ABoM</a:t>
            </a:r>
            <a:r>
              <a:rPr lang="en-US" sz="2400" dirty="0" smtClean="0"/>
              <a:t>)</a:t>
            </a:r>
          </a:p>
          <a:p>
            <a:pPr marL="250825" lvl="1">
              <a:spcBef>
                <a:spcPts val="600"/>
              </a:spcBef>
            </a:pPr>
            <a:endParaRPr lang="en-US" sz="2400" dirty="0" smtClean="0"/>
          </a:p>
          <a:p>
            <a:pPr marL="250825" lvl="1">
              <a:spcBef>
                <a:spcPts val="600"/>
              </a:spcBef>
              <a:buNone/>
            </a:pPr>
            <a:r>
              <a:rPr lang="en-US" sz="2400" dirty="0" smtClean="0"/>
              <a:t>	Opportunities for further collaboration – breakout session</a:t>
            </a:r>
          </a:p>
          <a:p>
            <a:pPr marL="502063" lvl="2">
              <a:spcBef>
                <a:spcPts val="600"/>
              </a:spcBef>
              <a:buNone/>
            </a:pPr>
            <a:endParaRPr lang="en-US" sz="2400" dirty="0" smtClean="0"/>
          </a:p>
        </p:txBody>
      </p:sp>
      <p:sp>
        <p:nvSpPr>
          <p:cNvPr id="133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97011" y="674329"/>
            <a:ext cx="8459787" cy="8937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spcBef>
                <a:spcPct val="0"/>
              </a:spcBef>
              <a:spcAft>
                <a:spcPts val="288"/>
              </a:spcAft>
            </a:pPr>
            <a:r>
              <a:rPr lang="en-US" sz="3200" dirty="0" smtClean="0"/>
              <a:t>Progress update on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4"/>
          <p:cNvSpPr>
            <a:spLocks noGrp="1"/>
          </p:cNvSpPr>
          <p:nvPr>
            <p:ph idx="1"/>
          </p:nvPr>
        </p:nvSpPr>
        <p:spPr>
          <a:xfrm>
            <a:off x="766470" y="1478199"/>
            <a:ext cx="7958431" cy="3830129"/>
          </a:xfrm>
        </p:spPr>
        <p:txBody>
          <a:bodyPr/>
          <a:lstStyle/>
          <a:p>
            <a:pPr marL="250825" lvl="1">
              <a:spcBef>
                <a:spcPts val="600"/>
              </a:spcBef>
            </a:pPr>
            <a:r>
              <a:rPr lang="en-US" sz="2400" dirty="0" smtClean="0"/>
              <a:t>Coastal atmospheric correction based on inverse modeling of radiative transfer simulations using artificial neural networks.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endParaRPr lang="en-US" sz="1800" dirty="0" smtClean="0"/>
          </a:p>
          <a:p>
            <a:pPr marL="250825" lvl="1">
              <a:spcBef>
                <a:spcPts val="600"/>
              </a:spcBef>
            </a:pPr>
            <a:r>
              <a:rPr lang="en-US" sz="2400" dirty="0" smtClean="0"/>
              <a:t>Extending radiometric measurements  and facilitating lab and field inter-comparisons under the Integrated Marine Observing System (IMOS). 		</a:t>
            </a:r>
          </a:p>
          <a:p>
            <a:pPr marL="250825" lvl="1">
              <a:spcBef>
                <a:spcPts val="600"/>
              </a:spcBef>
              <a:spcAft>
                <a:spcPts val="2400"/>
              </a:spcAft>
              <a:buNone/>
            </a:pPr>
            <a:r>
              <a:rPr lang="en-US" sz="1800" i="1" dirty="0" smtClean="0">
                <a:solidFill>
                  <a:srgbClr val="0070C0"/>
                </a:solidFill>
              </a:rPr>
              <a:t>	                                                                                       (Presentation by Dr T. Malthus)</a:t>
            </a:r>
            <a:endParaRPr lang="en-US" sz="2400" dirty="0" smtClean="0">
              <a:solidFill>
                <a:srgbClr val="0070C0"/>
              </a:solidFill>
            </a:endParaRPr>
          </a:p>
          <a:p>
            <a:pPr marL="250825" lvl="1">
              <a:spcBef>
                <a:spcPts val="60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More broadly promoting GEO non-met applications through CEOS ad-hoc study (final report Nov, CEOS Plenary)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250825" lvl="1">
              <a:spcBef>
                <a:spcPts val="600"/>
              </a:spcBef>
              <a:buNone/>
            </a:pPr>
            <a:endParaRPr lang="en-US" sz="1800" i="1" dirty="0" smtClean="0">
              <a:solidFill>
                <a:srgbClr val="0070C0"/>
              </a:solidFill>
            </a:endParaRPr>
          </a:p>
          <a:p>
            <a:pPr marL="250825" lvl="1">
              <a:spcBef>
                <a:spcPts val="600"/>
              </a:spcBef>
              <a:buNone/>
            </a:pPr>
            <a:endParaRPr lang="en-US" sz="1800" i="1" dirty="0" smtClean="0">
              <a:solidFill>
                <a:srgbClr val="0070C0"/>
              </a:solidFill>
            </a:endParaRPr>
          </a:p>
        </p:txBody>
      </p:sp>
      <p:sp>
        <p:nvSpPr>
          <p:cNvPr id="133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38491" y="674329"/>
            <a:ext cx="8459787" cy="8937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spcBef>
                <a:spcPct val="0"/>
              </a:spcBef>
              <a:spcAft>
                <a:spcPts val="288"/>
              </a:spcAft>
            </a:pPr>
            <a:r>
              <a:rPr lang="en-US" sz="3200" dirty="0" smtClean="0"/>
              <a:t>Ocean </a:t>
            </a:r>
            <a:r>
              <a:rPr lang="en-US" sz="3200" dirty="0" err="1" smtClean="0"/>
              <a:t>Colour</a:t>
            </a:r>
            <a:r>
              <a:rPr lang="en-US" sz="3200" dirty="0" smtClean="0"/>
              <a:t> (CSIRO) </a:t>
            </a:r>
            <a:r>
              <a:rPr lang="en-US" sz="1800" dirty="0" smtClean="0"/>
              <a:t>mainly working on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4"/>
          <p:cNvSpPr>
            <a:spLocks noGrp="1"/>
          </p:cNvSpPr>
          <p:nvPr>
            <p:ph idx="1"/>
          </p:nvPr>
        </p:nvSpPr>
        <p:spPr>
          <a:xfrm>
            <a:off x="766470" y="1478199"/>
            <a:ext cx="7958431" cy="3830129"/>
          </a:xfrm>
        </p:spPr>
        <p:txBody>
          <a:bodyPr/>
          <a:lstStyle/>
          <a:p>
            <a:pPr marL="250825" lvl="1">
              <a:spcBef>
                <a:spcPts val="600"/>
              </a:spcBef>
            </a:pPr>
            <a:r>
              <a:rPr lang="en-US" sz="1800" dirty="0" smtClean="0"/>
              <a:t>Ocean/coastal monitoring solutions for the developing APEC countries or Coral Triangle (100 million people live in coastal regions depending on fisheries)</a:t>
            </a:r>
          </a:p>
          <a:p>
            <a:pPr marL="250825" lvl="1">
              <a:spcBef>
                <a:spcPts val="600"/>
              </a:spcBef>
            </a:pPr>
            <a:r>
              <a:rPr lang="en-US" sz="1800" dirty="0" smtClean="0"/>
              <a:t>Support of fisheries management - ocean </a:t>
            </a:r>
            <a:r>
              <a:rPr lang="en-US" sz="1800" dirty="0" err="1" smtClean="0"/>
              <a:t>colour</a:t>
            </a:r>
            <a:r>
              <a:rPr lang="en-US" sz="1800" dirty="0" smtClean="0"/>
              <a:t> and SST</a:t>
            </a:r>
          </a:p>
          <a:p>
            <a:pPr marL="250825" lvl="1">
              <a:spcBef>
                <a:spcPts val="600"/>
              </a:spcBef>
            </a:pPr>
            <a:r>
              <a:rPr lang="en-US" sz="1800" dirty="0" smtClean="0"/>
              <a:t>Risk management tools for coral bleaching – based on Australian </a:t>
            </a:r>
            <a:r>
              <a:rPr lang="en-US" sz="1800" dirty="0" err="1" smtClean="0"/>
              <a:t>ReefTemp</a:t>
            </a:r>
            <a:r>
              <a:rPr lang="en-US" sz="1800" dirty="0" smtClean="0"/>
              <a:t> service extended by ocean </a:t>
            </a:r>
            <a:r>
              <a:rPr lang="en-US" sz="1800" dirty="0" err="1" smtClean="0"/>
              <a:t>colour</a:t>
            </a:r>
            <a:r>
              <a:rPr lang="en-US" sz="1800" dirty="0" smtClean="0"/>
              <a:t> e.g. CDOM as surrogate for salinity</a:t>
            </a:r>
          </a:p>
          <a:p>
            <a:pPr marL="250825" lvl="1">
              <a:spcBef>
                <a:spcPts val="600"/>
              </a:spcBef>
            </a:pPr>
            <a:r>
              <a:rPr lang="en-US" sz="1800" dirty="0" smtClean="0"/>
              <a:t>Explore the Australian  Geoscience Data Cube model for delivering services</a:t>
            </a:r>
          </a:p>
          <a:p>
            <a:pPr marL="250825" lvl="1">
              <a:spcBef>
                <a:spcPts val="600"/>
              </a:spcBef>
            </a:pPr>
            <a:endParaRPr lang="en-US" sz="1800" dirty="0" smtClean="0"/>
          </a:p>
          <a:p>
            <a:pPr marL="250825" lvl="1">
              <a:spcBef>
                <a:spcPts val="600"/>
              </a:spcBef>
            </a:pPr>
            <a:r>
              <a:rPr lang="en-US" sz="1800" dirty="0" smtClean="0"/>
              <a:t>Questions:</a:t>
            </a:r>
          </a:p>
          <a:p>
            <a:pPr marL="250825" lvl="1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 smtClean="0"/>
              <a:t>	Stakeholders?</a:t>
            </a:r>
          </a:p>
          <a:p>
            <a:pPr marL="250825" lvl="1">
              <a:spcBef>
                <a:spcPts val="600"/>
              </a:spcBef>
              <a:buNone/>
            </a:pPr>
            <a:r>
              <a:rPr lang="en-US" sz="1800" dirty="0" smtClean="0"/>
              <a:t>	Focus on JAXA sensors only – or expanding capability to Sentinel-1,2,3 , </a:t>
            </a:r>
            <a:r>
              <a:rPr lang="en-US" sz="1800" dirty="0" err="1" smtClean="0"/>
              <a:t>Landsat</a:t>
            </a:r>
            <a:r>
              <a:rPr lang="en-US" sz="1800" dirty="0" smtClean="0"/>
              <a:t> etc?</a:t>
            </a:r>
          </a:p>
          <a:p>
            <a:pPr marL="250825" lvl="1">
              <a:spcBef>
                <a:spcPts val="600"/>
              </a:spcBef>
              <a:buNone/>
            </a:pPr>
            <a:endParaRPr lang="en-US" sz="1800" dirty="0" smtClean="0">
              <a:solidFill>
                <a:srgbClr val="0070C0"/>
              </a:solidFill>
            </a:endParaRPr>
          </a:p>
          <a:p>
            <a:pPr marL="250825" lvl="1">
              <a:spcBef>
                <a:spcPts val="600"/>
              </a:spcBef>
              <a:buNone/>
            </a:pPr>
            <a:endParaRPr lang="en-US" sz="1800" i="1" dirty="0" smtClean="0">
              <a:solidFill>
                <a:srgbClr val="0070C0"/>
              </a:solidFill>
            </a:endParaRPr>
          </a:p>
          <a:p>
            <a:pPr marL="250825" lvl="1">
              <a:spcBef>
                <a:spcPts val="600"/>
              </a:spcBef>
              <a:buNone/>
            </a:pPr>
            <a:endParaRPr lang="en-US" sz="1800" i="1" dirty="0" smtClean="0">
              <a:solidFill>
                <a:srgbClr val="0070C0"/>
              </a:solidFill>
            </a:endParaRPr>
          </a:p>
        </p:txBody>
      </p:sp>
      <p:sp>
        <p:nvSpPr>
          <p:cNvPr id="133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38491" y="674329"/>
            <a:ext cx="8459787" cy="893763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>
              <a:spcBef>
                <a:spcPct val="0"/>
              </a:spcBef>
              <a:spcAft>
                <a:spcPts val="288"/>
              </a:spcAft>
            </a:pPr>
            <a:r>
              <a:rPr lang="en-US" sz="3200" dirty="0" smtClean="0"/>
              <a:t>Ocean </a:t>
            </a:r>
            <a:r>
              <a:rPr lang="en-US" sz="3200" dirty="0" err="1" smtClean="0"/>
              <a:t>Colour</a:t>
            </a:r>
            <a:r>
              <a:rPr lang="en-US" sz="3200" dirty="0" smtClean="0"/>
              <a:t> (CSIRO) - opportunities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734" y="359865"/>
            <a:ext cx="7693441" cy="1244600"/>
          </a:xfrm>
        </p:spPr>
        <p:txBody>
          <a:bodyPr>
            <a:normAutofit/>
          </a:bodyPr>
          <a:lstStyle/>
          <a:p>
            <a:pPr algn="l"/>
            <a:r>
              <a:rPr lang="en-AU" sz="2800" b="1" dirty="0" smtClean="0"/>
              <a:t>Ocean Colour (Curtin University)</a:t>
            </a: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2400" dirty="0" smtClean="0"/>
              <a:t>Monitoring Turbid Coastal Water</a:t>
            </a:r>
            <a:endParaRPr lang="en-AU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Remote Sensing and Satellite Research Group – Curtin University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Ocean, land and atmosphere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Environmental impact of coastal activities </a:t>
            </a:r>
          </a:p>
          <a:p>
            <a:pPr marL="1143000" lvl="2" indent="-342900">
              <a:buFont typeface="Arial" panose="020B0604020202020204" pitchFamily="34" charset="0"/>
              <a:buChar char="•"/>
            </a:pPr>
            <a:r>
              <a:rPr lang="en-AU" dirty="0" smtClean="0"/>
              <a:t>Dredge operations</a:t>
            </a:r>
            <a:r>
              <a:rPr lang="en-AU" dirty="0"/>
              <a:t> </a:t>
            </a:r>
            <a:r>
              <a:rPr lang="en-AU" dirty="0" smtClean="0"/>
              <a:t>in the NW of WA</a:t>
            </a:r>
          </a:p>
          <a:p>
            <a:pPr marL="1143000" lvl="2" indent="-342900">
              <a:buFont typeface="Arial" panose="020B0604020202020204" pitchFamily="34" charset="0"/>
              <a:buChar char="•"/>
            </a:pPr>
            <a:r>
              <a:rPr lang="en-AU" dirty="0" smtClean="0"/>
              <a:t>River outflows</a:t>
            </a:r>
          </a:p>
          <a:p>
            <a:pPr marL="1143000" lvl="2" indent="-342900">
              <a:buFont typeface="Arial" panose="020B0604020202020204" pitchFamily="34" charset="0"/>
              <a:buChar char="•"/>
            </a:pPr>
            <a:r>
              <a:rPr lang="en-AU" dirty="0" smtClean="0"/>
              <a:t>Severe storms causing re-suspension of sediments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5639989" y="5395053"/>
            <a:ext cx="2929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Calibri" pitchFamily="34" charset="0"/>
              </a:rPr>
              <a:t>(Presentation by Dr P. </a:t>
            </a:r>
            <a:r>
              <a:rPr lang="en-US" i="1" dirty="0" err="1" smtClean="0">
                <a:solidFill>
                  <a:srgbClr val="0070C0"/>
                </a:solidFill>
                <a:latin typeface="Calibri" pitchFamily="34" charset="0"/>
              </a:rPr>
              <a:t>Fearns</a:t>
            </a:r>
            <a:r>
              <a:rPr lang="en-US" i="1" dirty="0" smtClean="0">
                <a:solidFill>
                  <a:srgbClr val="0070C0"/>
                </a:solidFill>
                <a:latin typeface="Calibri" pitchFamily="34" charset="0"/>
              </a:rPr>
              <a:t>)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Curtin has been investigating applications of AHI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Coastal monitoring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Turbid events: compliance for government monitoring of port development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Land Surface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AHI TSS looks reasonable compared to MODIS products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72734" y="374495"/>
            <a:ext cx="7693441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Ocean Colour (Curtin University)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/>
            </a:r>
            <a:b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</a:br>
            <a:r>
              <a:rPr lang="en-AU" sz="2400" dirty="0" smtClean="0">
                <a:solidFill>
                  <a:srgbClr val="0E5F7E"/>
                </a:solidFill>
                <a:latin typeface="Arial"/>
                <a:ea typeface="ＭＳ Ｐゴシック" pitchFamily="34" charset="-128"/>
                <a:cs typeface="Arial"/>
              </a:rPr>
              <a:t>Overview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E5F7E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85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836830"/>
            <a:ext cx="8637588" cy="441706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Areas of potential collaboration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Suspended sediment algorithm development</a:t>
            </a:r>
          </a:p>
          <a:p>
            <a:pPr marL="1143000" lvl="2" indent="-342900">
              <a:buFont typeface="Arial" panose="020B0604020202020204" pitchFamily="34" charset="0"/>
              <a:buChar char="•"/>
            </a:pPr>
            <a:r>
              <a:rPr lang="en-AU" dirty="0" err="1" smtClean="0"/>
              <a:t>Hyperspectral</a:t>
            </a:r>
            <a:r>
              <a:rPr lang="en-AU" dirty="0" smtClean="0"/>
              <a:t> model applied to MODIS, Landsat, WV2, AHI</a:t>
            </a:r>
          </a:p>
          <a:p>
            <a:pPr marL="1143000" lvl="2" indent="-342900">
              <a:buFont typeface="Arial" panose="020B0604020202020204" pitchFamily="34" charset="0"/>
              <a:buChar char="•"/>
            </a:pPr>
            <a:r>
              <a:rPr lang="en-AU" dirty="0" smtClean="0"/>
              <a:t>In-situ validation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Applications of change detection to coastal monitoring</a:t>
            </a:r>
          </a:p>
          <a:p>
            <a:pPr marL="1600200" lvl="3" indent="-342900">
              <a:buFont typeface="Arial" panose="020B0604020202020204" pitchFamily="34" charset="0"/>
              <a:buChar char="•"/>
            </a:pPr>
            <a:r>
              <a:rPr lang="en-AU" dirty="0" smtClean="0"/>
              <a:t>Dredge monitoring</a:t>
            </a:r>
          </a:p>
          <a:p>
            <a:pPr marL="2058987" lvl="4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Compliance</a:t>
            </a:r>
            <a:endParaRPr lang="en-AU" sz="2000" dirty="0"/>
          </a:p>
          <a:p>
            <a:pPr marL="2058987" lvl="4" indent="-342900">
              <a:buFont typeface="Arial" panose="020B0604020202020204" pitchFamily="34" charset="0"/>
              <a:buChar char="•"/>
            </a:pPr>
            <a:r>
              <a:rPr lang="en-AU" sz="2000" dirty="0" smtClean="0"/>
              <a:t>Light at depth</a:t>
            </a:r>
          </a:p>
          <a:p>
            <a:pPr marL="1600200" lvl="3" indent="-342900">
              <a:buFont typeface="Arial" panose="020B0604020202020204" pitchFamily="34" charset="0"/>
              <a:buChar char="•"/>
            </a:pPr>
            <a:r>
              <a:rPr lang="en-AU" dirty="0" smtClean="0"/>
              <a:t>River outflows and impact in reefs, seagrass etc.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72734" y="374495"/>
            <a:ext cx="7693441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Ocean Colour (Curtin University)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/>
            </a:r>
            <a:b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</a:br>
            <a:r>
              <a:rPr lang="en-AU" sz="2400" dirty="0" smtClean="0">
                <a:solidFill>
                  <a:srgbClr val="0E5F7E"/>
                </a:solidFill>
                <a:latin typeface="Arial"/>
                <a:ea typeface="ＭＳ Ｐゴシック" pitchFamily="34" charset="-128"/>
                <a:cs typeface="Arial"/>
              </a:rPr>
              <a:t>Opportunities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E5F7E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79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ABOM relies heavily on satellite observations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Imagery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Meteorological products</a:t>
            </a:r>
          </a:p>
          <a:p>
            <a:pPr marL="1143000" lvl="2" indent="-342900">
              <a:buFont typeface="Arial" panose="020B0604020202020204" pitchFamily="34" charset="0"/>
              <a:buChar char="•"/>
            </a:pPr>
            <a:r>
              <a:rPr lang="en-AU" dirty="0" smtClean="0"/>
              <a:t>e.g. Cloud properties, Fog/Low cloud detection</a:t>
            </a:r>
          </a:p>
          <a:p>
            <a:pPr marL="1143000" lvl="2" indent="-342900">
              <a:buFont typeface="Arial" panose="020B0604020202020204" pitchFamily="34" charset="0"/>
              <a:buChar char="•"/>
            </a:pPr>
            <a:r>
              <a:rPr lang="en-AU" dirty="0"/>
              <a:t>Not just </a:t>
            </a:r>
            <a:r>
              <a:rPr lang="en-AU" dirty="0" smtClean="0"/>
              <a:t>VIS/IR (soil moisture)</a:t>
            </a:r>
            <a:endParaRPr lang="en-AU" dirty="0"/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Non-meteorological products</a:t>
            </a:r>
          </a:p>
          <a:p>
            <a:pPr marL="1143000" lvl="2" indent="-342900">
              <a:buFont typeface="Arial" panose="020B0604020202020204" pitchFamily="34" charset="0"/>
              <a:buChar char="•"/>
            </a:pPr>
            <a:r>
              <a:rPr lang="en-AU" dirty="0" smtClean="0"/>
              <a:t>e.g. Solar radiation, Vegetation indices, Sea surface temperature</a:t>
            </a:r>
          </a:p>
          <a:p>
            <a:pPr marL="742950" lvl="1" indent="-342900">
              <a:buFont typeface="Arial" panose="020B0604020202020204" pitchFamily="34" charset="0"/>
              <a:buChar char="•"/>
            </a:pPr>
            <a:r>
              <a:rPr lang="en-AU" dirty="0" smtClean="0"/>
              <a:t>Real-time to climate quality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40639" y="374495"/>
            <a:ext cx="6950949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0" tIns="45710" rIns="91420" bIns="4571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 smtClean="0">
                <a:solidFill>
                  <a:srgbClr val="0E5F7E"/>
                </a:solidFill>
                <a:latin typeface="Arial"/>
                <a:ea typeface="ＭＳ Ｐゴシック" pitchFamily="34" charset="-128"/>
                <a:cs typeface="Arial"/>
              </a:rPr>
              <a:t>SST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 (Australian</a:t>
            </a:r>
            <a:r>
              <a:rPr kumimoji="0" lang="en-AU" sz="2800" b="1" i="0" u="none" strike="noStrike" kern="1200" cap="none" spc="0" normalizeH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 Bureau of Meteorology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>)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  <a:t/>
            </a:r>
            <a:b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E5F7E"/>
                </a:solidFill>
                <a:effectLst/>
                <a:uLnTx/>
                <a:uFillTx/>
                <a:latin typeface="Arial"/>
                <a:ea typeface="ＭＳ Ｐゴシック" pitchFamily="34" charset="-128"/>
                <a:cs typeface="Arial"/>
              </a:rPr>
            </a:br>
            <a:r>
              <a:rPr lang="en-AU" sz="2400" dirty="0" smtClean="0">
                <a:solidFill>
                  <a:srgbClr val="0E5F7E"/>
                </a:solidFill>
                <a:latin typeface="Arial"/>
                <a:ea typeface="ＭＳ Ｐゴシック" pitchFamily="34" charset="-128"/>
                <a:cs typeface="Arial"/>
              </a:rPr>
              <a:t>Overview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rgbClr val="0E5F7E"/>
              </a:solidFill>
              <a:effectLst/>
              <a:uLnTx/>
              <a:uFillTx/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78974" y="5746173"/>
            <a:ext cx="281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70C0"/>
                </a:solidFill>
                <a:latin typeface="Calibri" pitchFamily="34" charset="0"/>
              </a:rPr>
              <a:t>(Presentation by Dr I. Grant)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IRO_PowerPoint_Sky_120210">
  <a:themeElements>
    <a:clrScheme name="CSIRO_PowerPoint_120202 2">
      <a:dk1>
        <a:srgbClr val="000000"/>
      </a:dk1>
      <a:lt1>
        <a:srgbClr val="FBFEFF"/>
      </a:lt1>
      <a:dk2>
        <a:srgbClr val="000000"/>
      </a:dk2>
      <a:lt2>
        <a:srgbClr val="FBFEFF"/>
      </a:lt2>
      <a:accent1>
        <a:srgbClr val="41B6E6"/>
      </a:accent1>
      <a:accent2>
        <a:srgbClr val="004B87"/>
      </a:accent2>
      <a:accent3>
        <a:srgbClr val="FDFEFF"/>
      </a:accent3>
      <a:accent4>
        <a:srgbClr val="000000"/>
      </a:accent4>
      <a:accent5>
        <a:srgbClr val="B0D7F0"/>
      </a:accent5>
      <a:accent6>
        <a:srgbClr val="00437A"/>
      </a:accent6>
      <a:hlink>
        <a:srgbClr val="78BE20"/>
      </a:hlink>
      <a:folHlink>
        <a:srgbClr val="1A92C4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2">
              <a:lumMod val="40000"/>
              <a:lumOff val="60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Font typeface="Wingdings" pitchFamily="2" charset="2"/>
          <a:buChar char="§"/>
          <a:defRPr dirty="0" err="1" smtClean="0"/>
        </a:defPPr>
      </a:lstStyle>
    </a:txDef>
  </a:objectDefaults>
  <a:extraClrSchemeLst>
    <a:extraClrScheme>
      <a:clrScheme name="CSIRO_PowerPoint_120202 1">
        <a:dk1>
          <a:srgbClr val="000000"/>
        </a:dk1>
        <a:lt1>
          <a:srgbClr val="FBFEFF"/>
        </a:lt1>
        <a:dk2>
          <a:srgbClr val="000000"/>
        </a:dk2>
        <a:lt2>
          <a:srgbClr val="FBFEFF"/>
        </a:lt2>
        <a:accent1>
          <a:srgbClr val="41B6E6"/>
        </a:accent1>
        <a:accent2>
          <a:srgbClr val="004B87"/>
        </a:accent2>
        <a:accent3>
          <a:srgbClr val="FDFEFF"/>
        </a:accent3>
        <a:accent4>
          <a:srgbClr val="000000"/>
        </a:accent4>
        <a:accent5>
          <a:srgbClr val="B0D7F0"/>
        </a:accent5>
        <a:accent6>
          <a:srgbClr val="00437A"/>
        </a:accent6>
        <a:hlink>
          <a:srgbClr val="9FAEE5"/>
        </a:hlink>
        <a:folHlink>
          <a:srgbClr val="1E22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IRO_PowerPoint_120202 2">
        <a:dk1>
          <a:srgbClr val="000000"/>
        </a:dk1>
        <a:lt1>
          <a:srgbClr val="FBFEFF"/>
        </a:lt1>
        <a:dk2>
          <a:srgbClr val="000000"/>
        </a:dk2>
        <a:lt2>
          <a:srgbClr val="FBFEFF"/>
        </a:lt2>
        <a:accent1>
          <a:srgbClr val="41B6E6"/>
        </a:accent1>
        <a:accent2>
          <a:srgbClr val="004B87"/>
        </a:accent2>
        <a:accent3>
          <a:srgbClr val="FDFEFF"/>
        </a:accent3>
        <a:accent4>
          <a:srgbClr val="000000"/>
        </a:accent4>
        <a:accent5>
          <a:srgbClr val="B0D7F0"/>
        </a:accent5>
        <a:accent6>
          <a:srgbClr val="00437A"/>
        </a:accent6>
        <a:hlink>
          <a:srgbClr val="78BE20"/>
        </a:hlink>
        <a:folHlink>
          <a:srgbClr val="1A92C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ureau_Generic_2012_v2">
  <a:themeElements>
    <a:clrScheme name="Bureau_Generic_2012_v2 2">
      <a:dk1>
        <a:srgbClr val="666666"/>
      </a:dk1>
      <a:lt1>
        <a:srgbClr val="FFFFFF"/>
      </a:lt1>
      <a:dk2>
        <a:srgbClr val="34657F"/>
      </a:dk2>
      <a:lt2>
        <a:srgbClr val="EEECE1"/>
      </a:lt2>
      <a:accent1>
        <a:srgbClr val="00AFD7"/>
      </a:accent1>
      <a:accent2>
        <a:srgbClr val="34657F"/>
      </a:accent2>
      <a:accent3>
        <a:srgbClr val="FFFFFF"/>
      </a:accent3>
      <a:accent4>
        <a:srgbClr val="565656"/>
      </a:accent4>
      <a:accent5>
        <a:srgbClr val="AAD4E8"/>
      </a:accent5>
      <a:accent6>
        <a:srgbClr val="2E5B72"/>
      </a:accent6>
      <a:hlink>
        <a:srgbClr val="00AFD7"/>
      </a:hlink>
      <a:folHlink>
        <a:srgbClr val="671E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ureau_Generic_2012_v2 1">
        <a:dk1>
          <a:srgbClr val="666666"/>
        </a:dk1>
        <a:lt1>
          <a:srgbClr val="FFFFFF"/>
        </a:lt1>
        <a:dk2>
          <a:srgbClr val="1F497D"/>
        </a:dk2>
        <a:lt2>
          <a:srgbClr val="EEECE1"/>
        </a:lt2>
        <a:accent1>
          <a:srgbClr val="10ADDA"/>
        </a:accent1>
        <a:accent2>
          <a:srgbClr val="2A597A"/>
        </a:accent2>
        <a:accent3>
          <a:srgbClr val="FFFFFF"/>
        </a:accent3>
        <a:accent4>
          <a:srgbClr val="565656"/>
        </a:accent4>
        <a:accent5>
          <a:srgbClr val="AAD3EA"/>
        </a:accent5>
        <a:accent6>
          <a:srgbClr val="25506E"/>
        </a:accent6>
        <a:hlink>
          <a:srgbClr val="FF0000"/>
        </a:hlink>
        <a:folHlink>
          <a:srgbClr val="FFE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_Generic_2012_v2 2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ureau_Generic_2012_v2">
  <a:themeElements>
    <a:clrScheme name="Bureau_Generic_2012_v2 2">
      <a:dk1>
        <a:srgbClr val="666666"/>
      </a:dk1>
      <a:lt1>
        <a:srgbClr val="FFFFFF"/>
      </a:lt1>
      <a:dk2>
        <a:srgbClr val="34657F"/>
      </a:dk2>
      <a:lt2>
        <a:srgbClr val="EEECE1"/>
      </a:lt2>
      <a:accent1>
        <a:srgbClr val="00AFD7"/>
      </a:accent1>
      <a:accent2>
        <a:srgbClr val="34657F"/>
      </a:accent2>
      <a:accent3>
        <a:srgbClr val="FFFFFF"/>
      </a:accent3>
      <a:accent4>
        <a:srgbClr val="565656"/>
      </a:accent4>
      <a:accent5>
        <a:srgbClr val="AAD4E8"/>
      </a:accent5>
      <a:accent6>
        <a:srgbClr val="2E5B72"/>
      </a:accent6>
      <a:hlink>
        <a:srgbClr val="00AFD7"/>
      </a:hlink>
      <a:folHlink>
        <a:srgbClr val="671E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ureau_Generic_2012_v2 1">
        <a:dk1>
          <a:srgbClr val="666666"/>
        </a:dk1>
        <a:lt1>
          <a:srgbClr val="FFFFFF"/>
        </a:lt1>
        <a:dk2>
          <a:srgbClr val="1F497D"/>
        </a:dk2>
        <a:lt2>
          <a:srgbClr val="EEECE1"/>
        </a:lt2>
        <a:accent1>
          <a:srgbClr val="10ADDA"/>
        </a:accent1>
        <a:accent2>
          <a:srgbClr val="2A597A"/>
        </a:accent2>
        <a:accent3>
          <a:srgbClr val="FFFFFF"/>
        </a:accent3>
        <a:accent4>
          <a:srgbClr val="565656"/>
        </a:accent4>
        <a:accent5>
          <a:srgbClr val="AAD3EA"/>
        </a:accent5>
        <a:accent6>
          <a:srgbClr val="25506E"/>
        </a:accent6>
        <a:hlink>
          <a:srgbClr val="FF0000"/>
        </a:hlink>
        <a:folHlink>
          <a:srgbClr val="FFE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_Generic_2012_v2 2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ureau_Generic_2012_v2">
  <a:themeElements>
    <a:clrScheme name="Bureau_Generic_2012_v2 2">
      <a:dk1>
        <a:srgbClr val="666666"/>
      </a:dk1>
      <a:lt1>
        <a:srgbClr val="FFFFFF"/>
      </a:lt1>
      <a:dk2>
        <a:srgbClr val="34657F"/>
      </a:dk2>
      <a:lt2>
        <a:srgbClr val="EEECE1"/>
      </a:lt2>
      <a:accent1>
        <a:srgbClr val="00AFD7"/>
      </a:accent1>
      <a:accent2>
        <a:srgbClr val="34657F"/>
      </a:accent2>
      <a:accent3>
        <a:srgbClr val="FFFFFF"/>
      </a:accent3>
      <a:accent4>
        <a:srgbClr val="565656"/>
      </a:accent4>
      <a:accent5>
        <a:srgbClr val="AAD4E8"/>
      </a:accent5>
      <a:accent6>
        <a:srgbClr val="2E5B72"/>
      </a:accent6>
      <a:hlink>
        <a:srgbClr val="00AFD7"/>
      </a:hlink>
      <a:folHlink>
        <a:srgbClr val="671E7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ureau_Generic_2012_v2 1">
        <a:dk1>
          <a:srgbClr val="666666"/>
        </a:dk1>
        <a:lt1>
          <a:srgbClr val="FFFFFF"/>
        </a:lt1>
        <a:dk2>
          <a:srgbClr val="1F497D"/>
        </a:dk2>
        <a:lt2>
          <a:srgbClr val="EEECE1"/>
        </a:lt2>
        <a:accent1>
          <a:srgbClr val="10ADDA"/>
        </a:accent1>
        <a:accent2>
          <a:srgbClr val="2A597A"/>
        </a:accent2>
        <a:accent3>
          <a:srgbClr val="FFFFFF"/>
        </a:accent3>
        <a:accent4>
          <a:srgbClr val="565656"/>
        </a:accent4>
        <a:accent5>
          <a:srgbClr val="AAD3EA"/>
        </a:accent5>
        <a:accent6>
          <a:srgbClr val="25506E"/>
        </a:accent6>
        <a:hlink>
          <a:srgbClr val="FF0000"/>
        </a:hlink>
        <a:folHlink>
          <a:srgbClr val="FFE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reau_Generic_2012_v2 2">
        <a:dk1>
          <a:srgbClr val="666666"/>
        </a:dk1>
        <a:lt1>
          <a:srgbClr val="FFFFFF"/>
        </a:lt1>
        <a:dk2>
          <a:srgbClr val="34657F"/>
        </a:dk2>
        <a:lt2>
          <a:srgbClr val="EEECE1"/>
        </a:lt2>
        <a:accent1>
          <a:srgbClr val="00AFD7"/>
        </a:accent1>
        <a:accent2>
          <a:srgbClr val="34657F"/>
        </a:accent2>
        <a:accent3>
          <a:srgbClr val="FFFFFF"/>
        </a:accent3>
        <a:accent4>
          <a:srgbClr val="565656"/>
        </a:accent4>
        <a:accent5>
          <a:srgbClr val="AAD4E8"/>
        </a:accent5>
        <a:accent6>
          <a:srgbClr val="2E5B72"/>
        </a:accent6>
        <a:hlink>
          <a:srgbClr val="00AFD7"/>
        </a:hlink>
        <a:folHlink>
          <a:srgbClr val="671E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1_CSIRO_PowerPoint_120202 2">
    <a:dk1>
      <a:srgbClr val="000000"/>
    </a:dk1>
    <a:lt1>
      <a:srgbClr val="FBFEFF"/>
    </a:lt1>
    <a:dk2>
      <a:srgbClr val="000000"/>
    </a:dk2>
    <a:lt2>
      <a:srgbClr val="FBFEFF"/>
    </a:lt2>
    <a:accent1>
      <a:srgbClr val="41B6E6"/>
    </a:accent1>
    <a:accent2>
      <a:srgbClr val="004B87"/>
    </a:accent2>
    <a:accent3>
      <a:srgbClr val="FDFEFF"/>
    </a:accent3>
    <a:accent4>
      <a:srgbClr val="000000"/>
    </a:accent4>
    <a:accent5>
      <a:srgbClr val="B0D7F0"/>
    </a:accent5>
    <a:accent6>
      <a:srgbClr val="00437A"/>
    </a:accent6>
    <a:hlink>
      <a:srgbClr val="78BE20"/>
    </a:hlink>
    <a:folHlink>
      <a:srgbClr val="1A92C4"/>
    </a:folHlink>
  </a:clrScheme>
</a:themeOverride>
</file>

<file path=ppt/theme/themeOverride2.xml><?xml version="1.0" encoding="utf-8"?>
<a:themeOverride xmlns:a="http://schemas.openxmlformats.org/drawingml/2006/main">
  <a:clrScheme name="2_CSIRO_PowerPoint_120202 2">
    <a:dk1>
      <a:srgbClr val="000000"/>
    </a:dk1>
    <a:lt1>
      <a:srgbClr val="FBFEFF"/>
    </a:lt1>
    <a:dk2>
      <a:srgbClr val="000000"/>
    </a:dk2>
    <a:lt2>
      <a:srgbClr val="FBFEFF"/>
    </a:lt2>
    <a:accent1>
      <a:srgbClr val="41B6E6"/>
    </a:accent1>
    <a:accent2>
      <a:srgbClr val="004B87"/>
    </a:accent2>
    <a:accent3>
      <a:srgbClr val="FDFEFF"/>
    </a:accent3>
    <a:accent4>
      <a:srgbClr val="000000"/>
    </a:accent4>
    <a:accent5>
      <a:srgbClr val="B0D7F0"/>
    </a:accent5>
    <a:accent6>
      <a:srgbClr val="00437A"/>
    </a:accent6>
    <a:hlink>
      <a:srgbClr val="78BE20"/>
    </a:hlink>
    <a:folHlink>
      <a:srgbClr val="1A92C4"/>
    </a:folHlink>
  </a:clrScheme>
</a:themeOverride>
</file>

<file path=ppt/theme/themeOverride3.xml><?xml version="1.0" encoding="utf-8"?>
<a:themeOverride xmlns:a="http://schemas.openxmlformats.org/drawingml/2006/main">
  <a:clrScheme name="3_CSIRO_PowerPoint_120202 2">
    <a:dk1>
      <a:srgbClr val="000000"/>
    </a:dk1>
    <a:lt1>
      <a:srgbClr val="FBFEFF"/>
    </a:lt1>
    <a:dk2>
      <a:srgbClr val="000000"/>
    </a:dk2>
    <a:lt2>
      <a:srgbClr val="FBFEFF"/>
    </a:lt2>
    <a:accent1>
      <a:srgbClr val="41B6E6"/>
    </a:accent1>
    <a:accent2>
      <a:srgbClr val="004B87"/>
    </a:accent2>
    <a:accent3>
      <a:srgbClr val="FDFEFF"/>
    </a:accent3>
    <a:accent4>
      <a:srgbClr val="000000"/>
    </a:accent4>
    <a:accent5>
      <a:srgbClr val="B0D7F0"/>
    </a:accent5>
    <a:accent6>
      <a:srgbClr val="00437A"/>
    </a:accent6>
    <a:hlink>
      <a:srgbClr val="78BE20"/>
    </a:hlink>
    <a:folHlink>
      <a:srgbClr val="1A92C4"/>
    </a:folHlink>
  </a:clrScheme>
</a:themeOverride>
</file>

<file path=ppt/theme/themeOverride4.xml><?xml version="1.0" encoding="utf-8"?>
<a:themeOverride xmlns:a="http://schemas.openxmlformats.org/drawingml/2006/main">
  <a:clrScheme name="4_CSIRO_PowerPoint_120202 2">
    <a:dk1>
      <a:srgbClr val="000000"/>
    </a:dk1>
    <a:lt1>
      <a:srgbClr val="FBFEFF"/>
    </a:lt1>
    <a:dk2>
      <a:srgbClr val="000000"/>
    </a:dk2>
    <a:lt2>
      <a:srgbClr val="FBFEFF"/>
    </a:lt2>
    <a:accent1>
      <a:srgbClr val="41B6E6"/>
    </a:accent1>
    <a:accent2>
      <a:srgbClr val="004B87"/>
    </a:accent2>
    <a:accent3>
      <a:srgbClr val="FDFEFF"/>
    </a:accent3>
    <a:accent4>
      <a:srgbClr val="000000"/>
    </a:accent4>
    <a:accent5>
      <a:srgbClr val="B0D7F0"/>
    </a:accent5>
    <a:accent6>
      <a:srgbClr val="00437A"/>
    </a:accent6>
    <a:hlink>
      <a:srgbClr val="78BE20"/>
    </a:hlink>
    <a:folHlink>
      <a:srgbClr val="1A92C4"/>
    </a:folHlink>
  </a:clrScheme>
</a:themeOverride>
</file>

<file path=ppt/theme/themeOverride5.xml><?xml version="1.0" encoding="utf-8"?>
<a:themeOverride xmlns:a="http://schemas.openxmlformats.org/drawingml/2006/main">
  <a:clrScheme name="5_CSIRO_PowerPoint_120202 2">
    <a:dk1>
      <a:srgbClr val="000000"/>
    </a:dk1>
    <a:lt1>
      <a:srgbClr val="FBFEFF"/>
    </a:lt1>
    <a:dk2>
      <a:srgbClr val="000000"/>
    </a:dk2>
    <a:lt2>
      <a:srgbClr val="FBFEFF"/>
    </a:lt2>
    <a:accent1>
      <a:srgbClr val="41B6E6"/>
    </a:accent1>
    <a:accent2>
      <a:srgbClr val="004B87"/>
    </a:accent2>
    <a:accent3>
      <a:srgbClr val="FDFEFF"/>
    </a:accent3>
    <a:accent4>
      <a:srgbClr val="000000"/>
    </a:accent4>
    <a:accent5>
      <a:srgbClr val="B0D7F0"/>
    </a:accent5>
    <a:accent6>
      <a:srgbClr val="00437A"/>
    </a:accent6>
    <a:hlink>
      <a:srgbClr val="78BE20"/>
    </a:hlink>
    <a:folHlink>
      <a:srgbClr val="1A92C4"/>
    </a:folHlink>
  </a:clrScheme>
</a:themeOverride>
</file>

<file path=ppt/theme/themeOverride6.xml><?xml version="1.0" encoding="utf-8"?>
<a:themeOverride xmlns:a="http://schemas.openxmlformats.org/drawingml/2006/main">
  <a:clrScheme name="6_CSIRO_PowerPoint_120202 2">
    <a:dk1>
      <a:srgbClr val="000000"/>
    </a:dk1>
    <a:lt1>
      <a:srgbClr val="FBFEFF"/>
    </a:lt1>
    <a:dk2>
      <a:srgbClr val="000000"/>
    </a:dk2>
    <a:lt2>
      <a:srgbClr val="FBFEFF"/>
    </a:lt2>
    <a:accent1>
      <a:srgbClr val="41B6E6"/>
    </a:accent1>
    <a:accent2>
      <a:srgbClr val="004B87"/>
    </a:accent2>
    <a:accent3>
      <a:srgbClr val="FDFEFF"/>
    </a:accent3>
    <a:accent4>
      <a:srgbClr val="000000"/>
    </a:accent4>
    <a:accent5>
      <a:srgbClr val="B0D7F0"/>
    </a:accent5>
    <a:accent6>
      <a:srgbClr val="00437A"/>
    </a:accent6>
    <a:hlink>
      <a:srgbClr val="78BE20"/>
    </a:hlink>
    <a:folHlink>
      <a:srgbClr val="1A92C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CSIRO_PowerPoint_Sky_120210</Template>
  <TotalTime>1878</TotalTime>
  <Words>491</Words>
  <Application>Microsoft Macintosh PowerPoint</Application>
  <PresentationFormat>On-screen Show (4:3)</PresentationFormat>
  <Paragraphs>92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Lucida Grande</vt:lpstr>
      <vt:lpstr>ＭＳ Ｐゴシック</vt:lpstr>
      <vt:lpstr>Symbol</vt:lpstr>
      <vt:lpstr>Arial</vt:lpstr>
      <vt:lpstr>CSIRO_PowerPoint_Sky_120210</vt:lpstr>
      <vt:lpstr>Bureau_Generic_2012_v2</vt:lpstr>
      <vt:lpstr>1_Bureau_Generic_2012_v2</vt:lpstr>
      <vt:lpstr>2_Bureau_Generic_2012_v2</vt:lpstr>
      <vt:lpstr>Ocean Report Australia – Ocean Colour &amp; SST</vt:lpstr>
      <vt:lpstr>PowerPoint Presentation</vt:lpstr>
      <vt:lpstr>PowerPoint Presentation</vt:lpstr>
      <vt:lpstr>PowerPoint Presentation</vt:lpstr>
      <vt:lpstr>PowerPoint Presentation</vt:lpstr>
      <vt:lpstr>Ocean Colour (Curtin University) Monitoring Turbid Coastal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CSIRO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</dc:creator>
  <cp:lastModifiedBy>tim malthus</cp:lastModifiedBy>
  <cp:revision>216</cp:revision>
  <dcterms:created xsi:type="dcterms:W3CDTF">2013-02-03T02:25:24Z</dcterms:created>
  <dcterms:modified xsi:type="dcterms:W3CDTF">2016-09-01T02:14:25Z</dcterms:modified>
  <cp:category>Master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0x010100529B7581109BE041A80104B7BC62AE32</vt:lpwstr>
  </property>
</Properties>
</file>